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500" r:id="rId4"/>
    <p:sldId id="501" r:id="rId5"/>
    <p:sldId id="490" r:id="rId6"/>
    <p:sldId id="414" r:id="rId7"/>
    <p:sldId id="481" r:id="rId8"/>
    <p:sldId id="502" r:id="rId9"/>
    <p:sldId id="440" r:id="rId10"/>
    <p:sldId id="503" r:id="rId11"/>
    <p:sldId id="498" r:id="rId12"/>
    <p:sldId id="479" r:id="rId13"/>
    <p:sldId id="460" r:id="rId14"/>
    <p:sldId id="499" r:id="rId15"/>
    <p:sldId id="492" r:id="rId16"/>
    <p:sldId id="424" r:id="rId17"/>
    <p:sldId id="489" r:id="rId18"/>
    <p:sldId id="400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FF99"/>
    <a:srgbClr val="CCFF99"/>
    <a:srgbClr val="FFFF66"/>
    <a:srgbClr val="009900"/>
    <a:srgbClr val="1B2EBB"/>
    <a:srgbClr val="FFE100"/>
    <a:srgbClr val="0033CC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75D8F-5EC5-4100-B848-D002515EF28D}" v="117" dt="2023-03-24T21:36:33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7579" autoAdjust="0"/>
  </p:normalViewPr>
  <p:slideViewPr>
    <p:cSldViewPr snapToGrid="0" snapToObjects="1">
      <p:cViewPr varScale="1">
        <p:scale>
          <a:sx n="78" d="100"/>
          <a:sy n="78" d="100"/>
        </p:scale>
        <p:origin x="16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" userId="4f9f0af7bc8559a0" providerId="LiveId" clId="{595F8FEA-FE01-49C7-8234-82597A1F1986}"/>
    <pc:docChg chg="delSld modSld sldOrd">
      <pc:chgData name="D C" userId="4f9f0af7bc8559a0" providerId="LiveId" clId="{595F8FEA-FE01-49C7-8234-82597A1F1986}" dt="2023-03-24T22:38:04.641" v="4" actId="2696"/>
      <pc:docMkLst>
        <pc:docMk/>
      </pc:docMkLst>
      <pc:sldChg chg="del">
        <pc:chgData name="D C" userId="4f9f0af7bc8559a0" providerId="LiveId" clId="{595F8FEA-FE01-49C7-8234-82597A1F1986}" dt="2023-03-24T22:38:04.641" v="4" actId="2696"/>
        <pc:sldMkLst>
          <pc:docMk/>
          <pc:sldMk cId="0" sldId="256"/>
        </pc:sldMkLst>
      </pc:sldChg>
      <pc:sldChg chg="ord">
        <pc:chgData name="D C" userId="4f9f0af7bc8559a0" providerId="LiveId" clId="{595F8FEA-FE01-49C7-8234-82597A1F1986}" dt="2023-03-24T22:37:48.070" v="1"/>
        <pc:sldMkLst>
          <pc:docMk/>
          <pc:sldMk cId="2351852407" sldId="489"/>
        </pc:sldMkLst>
      </pc:sldChg>
      <pc:sldChg chg="del">
        <pc:chgData name="D C" userId="4f9f0af7bc8559a0" providerId="LiveId" clId="{595F8FEA-FE01-49C7-8234-82597A1F1986}" dt="2023-03-24T22:37:56.303" v="2" actId="2696"/>
        <pc:sldMkLst>
          <pc:docMk/>
          <pc:sldMk cId="52258821" sldId="493"/>
        </pc:sldMkLst>
      </pc:sldChg>
      <pc:sldChg chg="del">
        <pc:chgData name="D C" userId="4f9f0af7bc8559a0" providerId="LiveId" clId="{595F8FEA-FE01-49C7-8234-82597A1F1986}" dt="2023-03-24T22:38:01.466" v="3" actId="2696"/>
        <pc:sldMkLst>
          <pc:docMk/>
          <pc:sldMk cId="28759119" sldId="5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9C5E7-EB74-4479-8511-E9E88C66DE3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825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825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5A85E-36C7-4FD8-8A89-072F85A75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796C45C-9101-4328-AA06-DAF23AE87165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6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1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E98D3F2-341D-4AB1-860C-22EECC1F6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1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8D3F2-341D-4AB1-860C-22EECC1F6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73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8D3F2-341D-4AB1-860C-22EECC1F6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8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8D3F2-341D-4AB1-860C-22EECC1F6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55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1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8D3F2-341D-4AB1-860C-22EECC1F6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2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6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9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9747" y="798842"/>
            <a:ext cx="4456377" cy="29516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Arial Narrow Bold"/>
              </a:rPr>
              <a:t>Embracing New Opportunities for Club Extension Growth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702317" y="4297316"/>
            <a:ext cx="5343920" cy="11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Dave Cook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D6000 DGN &amp; Membership Chair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March 24, 2023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		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 Bold"/>
              <a:ea typeface="MS PGothic" pitchFamily="34" charset="-128"/>
              <a:cs typeface="Arial Narrow Bold"/>
            </a:endParaRP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6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90" y="1849045"/>
            <a:ext cx="559894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One Club that Meets at </a:t>
            </a:r>
            <a:r>
              <a:rPr lang="en-US" sz="4000" b="1" i="1" dirty="0"/>
              <a:t>Two Different Times</a:t>
            </a:r>
          </a:p>
          <a:p>
            <a:endParaRPr lang="en-US" sz="5400" b="1" dirty="0"/>
          </a:p>
          <a:p>
            <a:endParaRPr lang="en-US" sz="800" b="1" dirty="0"/>
          </a:p>
          <a:p>
            <a:r>
              <a:rPr lang="en-US" sz="4000" b="1" dirty="0"/>
              <a:t>One Club that Meets at </a:t>
            </a:r>
            <a:r>
              <a:rPr lang="en-US" sz="4000" b="1" i="1" dirty="0"/>
              <a:t>Two Different Locations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D9A266-F093-6840-B149-7C6AB714C17C}"/>
              </a:ext>
            </a:extLst>
          </p:cNvPr>
          <p:cNvSpPr txBox="1">
            <a:spLocks/>
          </p:cNvSpPr>
          <p:nvPr/>
        </p:nvSpPr>
        <p:spPr bwMode="auto">
          <a:xfrm>
            <a:off x="188913" y="254821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900" dirty="0">
                <a:solidFill>
                  <a:schemeClr val="bg1"/>
                </a:solidFill>
                <a:latin typeface="Arial Narrow Bold" panose="020B0706020202030204" pitchFamily="34" charset="0"/>
              </a:rPr>
              <a:t>Two Club Extension Strategies are Gaining Significant Momentum in D6000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460D3-DB2E-89EC-A0EE-C7D5BD3EB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019" y="3960978"/>
            <a:ext cx="1698716" cy="14507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46BDD-F12E-7435-2DE8-E9F4A0FC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537" y="1797157"/>
            <a:ext cx="1685766" cy="16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9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79" y="117011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4400"/>
              </a:lnSpc>
            </a:pPr>
            <a:r>
              <a:rPr lang="en-US" sz="4800" b="1" dirty="0">
                <a:solidFill>
                  <a:schemeClr val="bg1"/>
                </a:solidFill>
                <a:latin typeface="Arial Narrow Bold" pitchFamily="-84" charset="0"/>
              </a:rPr>
              <a:t>5:30 to 6:30 is the </a:t>
            </a:r>
            <a:r>
              <a:rPr lang="en-US" sz="4800" b="1" dirty="0">
                <a:solidFill>
                  <a:srgbClr val="FFC000"/>
                </a:solidFill>
                <a:latin typeface="Arial Narrow Bold" pitchFamily="-84" charset="0"/>
              </a:rPr>
              <a:t>Golden Hour </a:t>
            </a:r>
            <a:r>
              <a:rPr lang="en-US" sz="4800" b="1" dirty="0">
                <a:solidFill>
                  <a:schemeClr val="bg1"/>
                </a:solidFill>
                <a:latin typeface="Arial Narrow Bold" pitchFamily="-84" charset="0"/>
              </a:rPr>
              <a:t>for Club Extensions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1912620"/>
            <a:ext cx="364236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" y="1661900"/>
            <a:ext cx="4053112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Members come to Rotary after work and are still home for dinner &amp; evening activities.</a:t>
            </a:r>
          </a:p>
          <a:p>
            <a:pPr marL="285750" indent="-28575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It’s preferred meeting time for parents of school-aged children, working moms, teachers, retailers and younger professionals.</a:t>
            </a:r>
          </a:p>
          <a:p>
            <a:pPr marL="285750" indent="-28575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No meal is served so membership costs less.</a:t>
            </a:r>
          </a:p>
        </p:txBody>
      </p:sp>
    </p:spTree>
    <p:extLst>
      <p:ext uri="{BB962C8B-B14F-4D97-AF65-F5344CB8AC3E}">
        <p14:creationId xmlns:p14="http://schemas.microsoft.com/office/powerpoint/2010/main" val="20142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B66ED15E-B540-AD36-B21B-EAEB37FB39C3}"/>
              </a:ext>
            </a:extLst>
          </p:cNvPr>
          <p:cNvSpPr/>
          <p:nvPr/>
        </p:nvSpPr>
        <p:spPr>
          <a:xfrm>
            <a:off x="353961" y="1710809"/>
            <a:ext cx="8514736" cy="904568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4A14A1-BCDD-F2F2-9A0F-61C8EC305674}"/>
              </a:ext>
            </a:extLst>
          </p:cNvPr>
          <p:cNvCxnSpPr>
            <a:cxnSpLocks/>
          </p:cNvCxnSpPr>
          <p:nvPr/>
        </p:nvCxnSpPr>
        <p:spPr>
          <a:xfrm>
            <a:off x="589932" y="2405356"/>
            <a:ext cx="0" cy="580107"/>
          </a:xfrm>
          <a:prstGeom prst="line">
            <a:avLst/>
          </a:prstGeom>
          <a:ln w="38100"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49D0D4-0B33-9D6A-DA6E-168A71D95390}"/>
              </a:ext>
            </a:extLst>
          </p:cNvPr>
          <p:cNvSpPr txBox="1"/>
          <p:nvPr/>
        </p:nvSpPr>
        <p:spPr>
          <a:xfrm>
            <a:off x="7722704" y="3150704"/>
            <a:ext cx="127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  </a:t>
            </a:r>
            <a:r>
              <a:rPr lang="en-US" sz="1200" b="1" u="sng" dirty="0"/>
              <a:t>2022-23</a:t>
            </a:r>
          </a:p>
          <a:p>
            <a:r>
              <a:rPr lang="en-US" sz="1200" dirty="0"/>
              <a:t>   </a:t>
            </a:r>
            <a:r>
              <a:rPr lang="en-US" sz="1200" b="1" dirty="0"/>
              <a:t>Ames</a:t>
            </a:r>
          </a:p>
          <a:p>
            <a:r>
              <a:rPr lang="en-US" sz="1200" b="1" dirty="0"/>
              <a:t>   Davenport</a:t>
            </a:r>
          </a:p>
          <a:p>
            <a:r>
              <a:rPr lang="en-US" sz="1200" b="1" dirty="0"/>
              <a:t>   Bettendorf</a:t>
            </a:r>
          </a:p>
          <a:p>
            <a:r>
              <a:rPr lang="en-US" sz="1200" b="1" dirty="0"/>
              <a:t>   West Liberty</a:t>
            </a:r>
          </a:p>
          <a:p>
            <a:r>
              <a:rPr lang="en-US" sz="1200" b="1" dirty="0"/>
              <a:t>   Knoxville</a:t>
            </a:r>
          </a:p>
          <a:p>
            <a:r>
              <a:rPr lang="en-US" sz="1200" b="1" dirty="0"/>
              <a:t>   Winterset</a:t>
            </a:r>
          </a:p>
          <a:p>
            <a:r>
              <a:rPr lang="en-US" sz="1200" b="1" dirty="0"/>
              <a:t>   Tipton</a:t>
            </a:r>
          </a:p>
          <a:p>
            <a:r>
              <a:rPr lang="en-US" sz="1200" b="1" dirty="0"/>
              <a:t>   Indianola</a:t>
            </a:r>
            <a:endParaRPr lang="en-US" sz="1200" b="1" baseline="30000" dirty="0"/>
          </a:p>
          <a:p>
            <a:r>
              <a:rPr lang="en-US" sz="1200" b="1" dirty="0"/>
              <a:t>   North Liberty</a:t>
            </a:r>
            <a:r>
              <a:rPr lang="en-US" sz="1200" b="1" baseline="30000" dirty="0"/>
              <a:t>1</a:t>
            </a:r>
          </a:p>
          <a:p>
            <a:r>
              <a:rPr lang="en-US" sz="1200" b="1" dirty="0"/>
              <a:t>   Jefferson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F09B3-0A11-E78F-3813-778DF54DCAE0}"/>
              </a:ext>
            </a:extLst>
          </p:cNvPr>
          <p:cNvSpPr txBox="1"/>
          <p:nvPr/>
        </p:nvSpPr>
        <p:spPr>
          <a:xfrm>
            <a:off x="6702291" y="3154019"/>
            <a:ext cx="1136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2021-22</a:t>
            </a:r>
          </a:p>
          <a:p>
            <a:r>
              <a:rPr lang="en-US" sz="1200" b="1" dirty="0"/>
              <a:t>Marshalltown</a:t>
            </a:r>
          </a:p>
          <a:p>
            <a:r>
              <a:rPr lang="en-US" sz="1200" b="1" dirty="0"/>
              <a:t>Clinton</a:t>
            </a:r>
          </a:p>
          <a:p>
            <a:r>
              <a:rPr lang="en-US" sz="1200" b="1" dirty="0"/>
              <a:t>Iowa City AM</a:t>
            </a:r>
          </a:p>
          <a:p>
            <a:r>
              <a:rPr lang="en-US" sz="1200" b="1" dirty="0"/>
              <a:t>W Des Moines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6226F-6CFA-E864-6322-85C1C2C4D013}"/>
              </a:ext>
            </a:extLst>
          </p:cNvPr>
          <p:cNvSpPr txBox="1"/>
          <p:nvPr/>
        </p:nvSpPr>
        <p:spPr>
          <a:xfrm>
            <a:off x="5443335" y="3157334"/>
            <a:ext cx="113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2020-21</a:t>
            </a:r>
          </a:p>
          <a:p>
            <a:r>
              <a:rPr lang="en-US" sz="1200" b="1" dirty="0"/>
              <a:t>Nevada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8E456-7F3D-F39C-63B0-78DE62C91C82}"/>
              </a:ext>
            </a:extLst>
          </p:cNvPr>
          <p:cNvSpPr txBox="1"/>
          <p:nvPr/>
        </p:nvSpPr>
        <p:spPr>
          <a:xfrm>
            <a:off x="3677489" y="3150710"/>
            <a:ext cx="113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2018-19</a:t>
            </a:r>
          </a:p>
          <a:p>
            <a:r>
              <a:rPr lang="en-US" sz="1200" b="1" dirty="0"/>
              <a:t>Boone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5932D1-EE0A-A707-F3B8-1495B54E972C}"/>
              </a:ext>
            </a:extLst>
          </p:cNvPr>
          <p:cNvSpPr txBox="1"/>
          <p:nvPr/>
        </p:nvSpPr>
        <p:spPr>
          <a:xfrm>
            <a:off x="251812" y="3154025"/>
            <a:ext cx="113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2013-14</a:t>
            </a:r>
          </a:p>
          <a:p>
            <a:r>
              <a:rPr lang="en-US" sz="1200" b="1" dirty="0"/>
              <a:t>Ankeny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AFB2FC-950B-B40B-120C-17722265970C}"/>
              </a:ext>
            </a:extLst>
          </p:cNvPr>
          <p:cNvCxnSpPr>
            <a:cxnSpLocks/>
          </p:cNvCxnSpPr>
          <p:nvPr/>
        </p:nvCxnSpPr>
        <p:spPr>
          <a:xfrm>
            <a:off x="4032179" y="2388793"/>
            <a:ext cx="0" cy="580107"/>
          </a:xfrm>
          <a:prstGeom prst="line">
            <a:avLst/>
          </a:prstGeom>
          <a:ln w="38100"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3FDAA0-B3F8-174D-B38A-78D6235F206C}"/>
              </a:ext>
            </a:extLst>
          </p:cNvPr>
          <p:cNvCxnSpPr>
            <a:cxnSpLocks/>
          </p:cNvCxnSpPr>
          <p:nvPr/>
        </p:nvCxnSpPr>
        <p:spPr>
          <a:xfrm>
            <a:off x="5784772" y="2392108"/>
            <a:ext cx="0" cy="580107"/>
          </a:xfrm>
          <a:prstGeom prst="line">
            <a:avLst/>
          </a:prstGeom>
          <a:ln w="38100"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EA4CF1-DBA0-DC35-3AB5-C354D5479E95}"/>
              </a:ext>
            </a:extLst>
          </p:cNvPr>
          <p:cNvCxnSpPr>
            <a:cxnSpLocks/>
          </p:cNvCxnSpPr>
          <p:nvPr/>
        </p:nvCxnSpPr>
        <p:spPr>
          <a:xfrm>
            <a:off x="7080169" y="2395422"/>
            <a:ext cx="0" cy="580107"/>
          </a:xfrm>
          <a:prstGeom prst="line">
            <a:avLst/>
          </a:prstGeom>
          <a:ln w="38100"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58C018-F2FF-FB5A-A301-D01743FB1314}"/>
              </a:ext>
            </a:extLst>
          </p:cNvPr>
          <p:cNvCxnSpPr>
            <a:cxnSpLocks/>
          </p:cNvCxnSpPr>
          <p:nvPr/>
        </p:nvCxnSpPr>
        <p:spPr>
          <a:xfrm>
            <a:off x="8146966" y="2398738"/>
            <a:ext cx="0" cy="580107"/>
          </a:xfrm>
          <a:prstGeom prst="line">
            <a:avLst/>
          </a:prstGeom>
          <a:ln w="38100"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2CACF02-D6AF-C85F-B5AA-12E12D33ECD6}"/>
              </a:ext>
            </a:extLst>
          </p:cNvPr>
          <p:cNvSpPr txBox="1"/>
          <p:nvPr/>
        </p:nvSpPr>
        <p:spPr>
          <a:xfrm>
            <a:off x="168964" y="396514"/>
            <a:ext cx="8828939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 dirty="0">
                <a:solidFill>
                  <a:prstClr val="white"/>
                </a:solidFill>
                <a:latin typeface="Arial Narrow Bold" pitchFamily="-84" charset="0"/>
              </a:rPr>
              <a:t>History of D6000 Club Extension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 Expansion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FC5E6-4EF3-E086-3040-5FA987F1AE6B}"/>
              </a:ext>
            </a:extLst>
          </p:cNvPr>
          <p:cNvSpPr txBox="1"/>
          <p:nvPr/>
        </p:nvSpPr>
        <p:spPr>
          <a:xfrm>
            <a:off x="167154" y="1956599"/>
            <a:ext cx="851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26% of clubs in D6000 now have a club extension &amp; more are coming!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A72B9-B288-775D-30B0-79C95CFE6DFA}"/>
              </a:ext>
            </a:extLst>
          </p:cNvPr>
          <p:cNvSpPr txBox="1"/>
          <p:nvPr/>
        </p:nvSpPr>
        <p:spPr>
          <a:xfrm>
            <a:off x="2261416" y="6066501"/>
            <a:ext cx="6204155" cy="23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100"/>
              </a:lnSpc>
              <a:buAutoNum type="arabicPeriod"/>
            </a:pPr>
            <a:r>
              <a:rPr lang="en-US" sz="1000" dirty="0"/>
              <a:t>North Liberty will be second location club extension for Rotary Club of Coralville-North Corridor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19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31395"/>
            <a:ext cx="8732837" cy="43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Because it’s a club extension, members are included in host club membership numbers.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Having two meeting options is a big advantage for prospective members.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Snacks are usually provided and beer &amp; wine are often available for purchase.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Younger professional couples often attend together.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Spouses of current members are often first to join.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79" y="389153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700" b="1" dirty="0">
                <a:solidFill>
                  <a:schemeClr val="bg1"/>
                </a:solidFill>
                <a:latin typeface="Arial Narrow Bold" pitchFamily="-84" charset="0"/>
              </a:rPr>
              <a:t>Other Factors Driving Club Extension Growth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31395"/>
            <a:ext cx="8732837" cy="43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Most club extensions meet twice a month (1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&amp; 3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rd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Thursday, 2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nd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&amp; 4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Tuesday, etc.)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Common for club members to attend both meetings.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 recognizes one 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President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per club.  Leader of extension is often referred to as 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Chair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Most clubs maintain one board that includes club extension representation.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Finally, the decision to start a club extension does not require RI approval.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79" y="389153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700" b="1" dirty="0">
                <a:solidFill>
                  <a:schemeClr val="bg1"/>
                </a:solidFill>
                <a:latin typeface="Arial Narrow Bold" pitchFamily="-84" charset="0"/>
              </a:rPr>
              <a:t>Other Factors Driving Club Extension Growth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79" y="418649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Typical Club Member Quarterly Billing Comparison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70858" y="1643733"/>
          <a:ext cx="7373383" cy="316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75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Traditional Member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Quarterly Billing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Satellite Member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Quarterly Billing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755">
                <a:tc>
                  <a:txBody>
                    <a:bodyPr/>
                    <a:lstStyle/>
                    <a:p>
                      <a:r>
                        <a:rPr lang="en-US" sz="2000" b="1" dirty="0"/>
                        <a:t>RI &amp; District Dues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$50.00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$50.00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Meals @ $12.00 ea.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$144.00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Total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$194.00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$50.00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964A2F-CF9A-4BB9-1EA0-00162FB77130}"/>
              </a:ext>
            </a:extLst>
          </p:cNvPr>
          <p:cNvSpPr txBox="1"/>
          <p:nvPr/>
        </p:nvSpPr>
        <p:spPr>
          <a:xfrm>
            <a:off x="825909" y="4965290"/>
            <a:ext cx="744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For most clubs, the only difference between quarterly billing for traditional members and satellites members is the cost of meals.</a:t>
            </a:r>
          </a:p>
        </p:txBody>
      </p:sp>
    </p:spTree>
    <p:extLst>
      <p:ext uri="{BB962C8B-B14F-4D97-AF65-F5344CB8AC3E}">
        <p14:creationId xmlns:p14="http://schemas.microsoft.com/office/powerpoint/2010/main" val="235185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-137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sz="6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/>
          <a:stretch/>
        </p:blipFill>
        <p:spPr bwMode="auto">
          <a:xfrm>
            <a:off x="596900" y="1574799"/>
            <a:ext cx="8015869" cy="4178301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0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2768" y="1603760"/>
            <a:ext cx="8732837" cy="4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71500" marR="0" lvl="0" indent="-571500" algn="l" defTabSz="457200" rtl="0" eaLnBrk="1" fontAlgn="base" latinLnBrk="0" hangingPunct="1">
              <a:lnSpc>
                <a:spcPts val="36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3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First a caveat </a:t>
            </a:r>
            <a:r>
              <a:rPr kumimoji="0" lang="en-US" sz="3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- there may be differences between your district and D6000 regarding satellites. Check with district leadership.</a:t>
            </a:r>
          </a:p>
          <a:p>
            <a:pPr marL="571500" marR="0" lvl="0" indent="-571500" algn="l" defTabSz="457200" rtl="0" eaLnBrk="1" fontAlgn="base" latinLnBrk="0" hangingPunct="1">
              <a:lnSpc>
                <a:spcPts val="36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3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Second, each of us is being challenged to help our clubs grow.</a:t>
            </a:r>
          </a:p>
          <a:p>
            <a:pPr marL="571500" marR="0" lvl="0" indent="-571500" algn="l" defTabSz="457200" rtl="0" eaLnBrk="1" fontAlgn="base" latinLnBrk="0" hangingPunct="1">
              <a:lnSpc>
                <a:spcPts val="36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3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And, while we live in a very complicated world, sometimes we make growing clubs harder than it needs to be.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15492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anose="020B0706020202030204" pitchFamily="34" charset="0"/>
                <a:ea typeface="MS PGothic" pitchFamily="34" charset="-128"/>
                <a:cs typeface="+mn-cs"/>
              </a:rPr>
              <a:t>Overview of Our Discussion</a:t>
            </a:r>
          </a:p>
        </p:txBody>
      </p:sp>
    </p:spTree>
    <p:extLst>
      <p:ext uri="{BB962C8B-B14F-4D97-AF65-F5344CB8AC3E}">
        <p14:creationId xmlns:p14="http://schemas.microsoft.com/office/powerpoint/2010/main" val="9946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13C62-EFF4-03FE-5AD4-CBE748DB5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4" y="2082764"/>
            <a:ext cx="8082114" cy="3824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D2745-21EB-FD0F-B194-79223A7A8D85}"/>
              </a:ext>
            </a:extLst>
          </p:cNvPr>
          <p:cNvSpPr txBox="1"/>
          <p:nvPr/>
        </p:nvSpPr>
        <p:spPr>
          <a:xfrm>
            <a:off x="235974" y="410543"/>
            <a:ext cx="8603225" cy="672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600" b="1" dirty="0">
                <a:solidFill>
                  <a:schemeClr val="bg1"/>
                </a:solidFill>
                <a:latin typeface="Arial Narrow Bold" panose="020B0706020202030204" pitchFamily="34" charset="0"/>
              </a:rPr>
              <a:t>Rotary District 6000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6D0E3-C25C-D91F-1174-B30AC14E16C3}"/>
              </a:ext>
            </a:extLst>
          </p:cNvPr>
          <p:cNvSpPr txBox="1"/>
          <p:nvPr/>
        </p:nvSpPr>
        <p:spPr>
          <a:xfrm>
            <a:off x="589936" y="1455176"/>
            <a:ext cx="8003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66 Clubs in southern Iowa with 3,140 Members</a:t>
            </a:r>
          </a:p>
        </p:txBody>
      </p:sp>
      <p:pic>
        <p:nvPicPr>
          <p:cNvPr id="1026" name="Picture 2" descr="Compass icon black isolated flat symbol Royalty Free Vector">
            <a:extLst>
              <a:ext uri="{FF2B5EF4-FFF2-40B4-BE49-F238E27FC236}">
                <a16:creationId xmlns:a16="http://schemas.microsoft.com/office/drawing/2014/main" id="{807EDBDF-4120-3442-65D3-2CD088159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9634" r="9494" b="18843"/>
          <a:stretch/>
        </p:blipFill>
        <p:spPr bwMode="auto">
          <a:xfrm>
            <a:off x="7561007" y="5010719"/>
            <a:ext cx="1170033" cy="12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4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4BDD750-05C0-4FED-BB76-EE5198CEFD35}"/>
              </a:ext>
            </a:extLst>
          </p:cNvPr>
          <p:cNvGraphicFramePr>
            <a:graphicFrameLocks noGrp="1"/>
          </p:cNvGraphicFramePr>
          <p:nvPr/>
        </p:nvGraphicFramePr>
        <p:xfrm>
          <a:off x="1779640" y="1494501"/>
          <a:ext cx="5987846" cy="41000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51932">
                  <a:extLst>
                    <a:ext uri="{9D8B030D-6E8A-4147-A177-3AD203B41FA5}">
                      <a16:colId xmlns:a16="http://schemas.microsoft.com/office/drawing/2014/main" val="2457095033"/>
                    </a:ext>
                  </a:extLst>
                </a:gridCol>
                <a:gridCol w="1667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957">
                  <a:extLst>
                    <a:ext uri="{9D8B030D-6E8A-4147-A177-3AD203B41FA5}">
                      <a16:colId xmlns:a16="http://schemas.microsoft.com/office/drawing/2014/main" val="483372567"/>
                    </a:ext>
                  </a:extLst>
                </a:gridCol>
              </a:tblGrid>
              <a:tr h="5125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Women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Men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42702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Rotary U.S.  </a:t>
                      </a:r>
                      <a:endParaRPr lang="en-US" sz="2400" b="1" baseline="2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05359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District 5580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37%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63%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District 5870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66%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44590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District 5950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33%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67%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16696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District 5960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35%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65%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70678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District 5970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36%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64%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32621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District 6000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33%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67%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892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EBAD1C-28F7-4E26-8A31-17872B7A184D}"/>
              </a:ext>
            </a:extLst>
          </p:cNvPr>
          <p:cNvSpPr txBox="1"/>
          <p:nvPr/>
        </p:nvSpPr>
        <p:spPr>
          <a:xfrm>
            <a:off x="432184" y="372478"/>
            <a:ext cx="85403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Rotary Membership Among Women &amp; Men</a:t>
            </a:r>
            <a:endParaRPr kumimoji="0" lang="en-US" sz="39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2996" y="5669924"/>
            <a:ext cx="1111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Data as of 3/13/23</a:t>
            </a:r>
          </a:p>
        </p:txBody>
      </p:sp>
    </p:spTree>
    <p:extLst>
      <p:ext uri="{BB962C8B-B14F-4D97-AF65-F5344CB8AC3E}">
        <p14:creationId xmlns:p14="http://schemas.microsoft.com/office/powerpoint/2010/main" val="352590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4BDD750-05C0-4FED-BB76-EE5198CEFD35}"/>
              </a:ext>
            </a:extLst>
          </p:cNvPr>
          <p:cNvGraphicFramePr>
            <a:graphicFrameLocks noGrp="1"/>
          </p:cNvGraphicFramePr>
          <p:nvPr/>
        </p:nvGraphicFramePr>
        <p:xfrm>
          <a:off x="1691146" y="1899987"/>
          <a:ext cx="5909189" cy="1604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71323">
                  <a:extLst>
                    <a:ext uri="{9D8B030D-6E8A-4147-A177-3AD203B41FA5}">
                      <a16:colId xmlns:a16="http://schemas.microsoft.com/office/drawing/2014/main" val="2457095033"/>
                    </a:ext>
                  </a:extLst>
                </a:gridCol>
                <a:gridCol w="203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00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effectLst/>
                        </a:rPr>
                        <a:t> to 49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42702"/>
                  </a:ext>
                </a:extLst>
              </a:tr>
              <a:tr h="802000">
                <a:tc>
                  <a:txBody>
                    <a:bodyPr/>
                    <a:lstStyle/>
                    <a:p>
                      <a:pPr algn="r"/>
                      <a:r>
                        <a:rPr lang="en-US" sz="32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U.S. Zone 29</a:t>
                      </a:r>
                      <a:endParaRPr lang="en-US" sz="3200" b="1" baseline="2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053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EBAD1C-28F7-4E26-8A31-17872B7A184D}"/>
              </a:ext>
            </a:extLst>
          </p:cNvPr>
          <p:cNvSpPr txBox="1"/>
          <p:nvPr/>
        </p:nvSpPr>
        <p:spPr>
          <a:xfrm>
            <a:off x="432184" y="372478"/>
            <a:ext cx="854036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Membership Among Younger Adults</a:t>
            </a:r>
            <a:endParaRPr kumimoji="0" lang="en-US" sz="45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889" y="3536305"/>
            <a:ext cx="1508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Among those reporting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81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2768" y="1610986"/>
            <a:ext cx="8732837" cy="4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742950" marR="0" lvl="0" indent="-742950" algn="l" defTabSz="457200" rtl="0" eaLnBrk="1" fontAlgn="base" latinLnBrk="0" hangingPunct="1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Striving for greater membership parity among men and women is key to our future growth. Growth among adults 18 to 49 is </a:t>
            </a:r>
            <a:r>
              <a:rPr lang="en-US" sz="29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critically</a:t>
            </a:r>
            <a:r>
              <a:rPr kumimoji="0" lang="en-US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important.</a:t>
            </a:r>
          </a:p>
          <a:p>
            <a:pPr marL="742950" marR="0" lvl="0" indent="-742950" algn="l" defTabSz="457200" rtl="0" eaLnBrk="1" fontAlgn="base" latinLnBrk="0" hangingPunct="1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Clubs that offer more than one meeting time to accommodate different work schedules and varying family responsibilities are more likely to grow</a:t>
            </a:r>
            <a:r>
              <a:rPr kumimoji="0" lang="en-US" sz="29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- </a:t>
            </a:r>
            <a:r>
              <a:rPr kumimoji="0" lang="en-US" sz="2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especially among women and men 18 to 49</a:t>
            </a:r>
            <a:r>
              <a:rPr kumimoji="0" lang="en-US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.</a:t>
            </a:r>
          </a:p>
          <a:p>
            <a:pPr marL="742950" marR="0" lvl="0" indent="-742950" algn="l" defTabSz="457200" rtl="0" eaLnBrk="1" fontAlgn="base" latinLnBrk="0" hangingPunct="1">
              <a:lnSpc>
                <a:spcPts val="34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457200" marR="0" lvl="0" indent="-457200" algn="l" defTabSz="457200" rtl="0" eaLnBrk="1" fontAlgn="base" latinLnBrk="0" hangingPunct="1"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54821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anose="020B0706020202030204" pitchFamily="34" charset="0"/>
                <a:ea typeface="MS PGothic" pitchFamily="34" charset="-128"/>
                <a:cs typeface="+mn-cs"/>
              </a:rPr>
              <a:t>Two fundamental truths we believe will grow and strengthen clubs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6169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54" y="384253"/>
            <a:ext cx="879922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5000" b="1" dirty="0">
                <a:solidFill>
                  <a:schemeClr val="bg1"/>
                </a:solidFill>
              </a:rPr>
              <a:t>Fastest Growing Clubs in D6000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91967"/>
              </p:ext>
            </p:extLst>
          </p:nvPr>
        </p:nvGraphicFramePr>
        <p:xfrm>
          <a:off x="1025191" y="1635760"/>
          <a:ext cx="7161517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3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65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   Bettendorf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+31%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baseline="0" dirty="0">
                          <a:solidFill>
                            <a:schemeClr val="tx1"/>
                          </a:solidFill>
                        </a:rPr>
                        <a:t>11.  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noStrike" baseline="0" dirty="0">
                          <a:solidFill>
                            <a:schemeClr val="tx1"/>
                          </a:solidFill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r>
                        <a:rPr lang="en-US" sz="2000" b="1" dirty="0"/>
                        <a:t>2.   Adel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+29%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12.  Johnston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r>
                        <a:rPr lang="en-US" sz="2000" b="1" dirty="0"/>
                        <a:t>3.   Boone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13.  Waukee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4.   Marshalltown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14.</a:t>
                      </a:r>
                      <a:r>
                        <a:rPr lang="en-US" sz="2000" b="1" baseline="0" dirty="0"/>
                        <a:t>  Albia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5.   Perry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15.  Iowa City Dntwn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6.   West</a:t>
                      </a:r>
                      <a:r>
                        <a:rPr lang="en-US" sz="2000" b="1" baseline="0" dirty="0"/>
                        <a:t> Liberty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16.  Winterset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7.   Dallas 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17.  Nevada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8.  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dirty="0"/>
                        <a:t>Ankeny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effectLst/>
                        </a:rPr>
                        <a:t>18.  Coralville 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effectLst/>
                        </a:rPr>
                        <a:t>+4%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r>
                        <a:rPr lang="en-US" sz="2000" b="1" dirty="0"/>
                        <a:t>9.   West</a:t>
                      </a:r>
                      <a:r>
                        <a:rPr lang="en-US" sz="2000" b="1" baseline="0" dirty="0"/>
                        <a:t> Des Moines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19.  Pella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r>
                        <a:rPr lang="en-US" sz="2000" b="1" dirty="0"/>
                        <a:t>10. North Scott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20.  Keosauqua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4910" y="5679401"/>
            <a:ext cx="2168905" cy="24622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1" dirty="0">
                <a:latin typeface="Arial Narrow" panose="020B0606020202030204" pitchFamily="34" charset="0"/>
              </a:rPr>
              <a:t>Already Have </a:t>
            </a:r>
            <a:r>
              <a:rPr lang="en-US" sz="1000" b="1" i="1" dirty="0">
                <a:latin typeface="Arial Narrow" panose="020B0606020202030204" pitchFamily="34" charset="0"/>
              </a:rPr>
              <a:t>a </a:t>
            </a:r>
            <a:r>
              <a:rPr lang="en-US" sz="1000" b="1" dirty="0">
                <a:latin typeface="Arial Narrow" panose="020B0606020202030204" pitchFamily="34" charset="0"/>
              </a:rPr>
              <a:t>Satellite Club Extension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4910" y="5995089"/>
            <a:ext cx="2166879" cy="24622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1" dirty="0">
                <a:latin typeface="Arial Narrow" panose="020B0606020202030204" pitchFamily="34" charset="0"/>
              </a:rPr>
              <a:t>Launching Satellite Club Extension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2261" y="6354015"/>
            <a:ext cx="330990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Membership growth from 7/1/21 to 7/1/22</a:t>
            </a:r>
          </a:p>
        </p:txBody>
      </p:sp>
    </p:spTree>
    <p:extLst>
      <p:ext uri="{BB962C8B-B14F-4D97-AF65-F5344CB8AC3E}">
        <p14:creationId xmlns:p14="http://schemas.microsoft.com/office/powerpoint/2010/main" val="9450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2768" y="1669833"/>
            <a:ext cx="8732837" cy="4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marR="0" lvl="0" indent="-457200" algn="l" defTabSz="457200" rtl="0" eaLnBrk="1" fontAlgn="base" latinLnBrk="0" hangingPunct="1">
              <a:lnSpc>
                <a:spcPts val="32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Membership in clubs with established satellite extensions increased an average of 9% last year.</a:t>
            </a:r>
          </a:p>
          <a:p>
            <a:pPr marL="457200" marR="0" lvl="0" indent="-457200" algn="l" defTabSz="457200" rtl="0" eaLnBrk="1" fontAlgn="base" latinLnBrk="0" hangingPunct="1">
              <a:lnSpc>
                <a:spcPts val="32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Of the 135 new Rotarians who joined the 25 clubs who grew last year, 39% joined 6 clubs with satellite extensions.</a:t>
            </a:r>
          </a:p>
          <a:p>
            <a:pPr marL="457200" marR="0" lvl="0" indent="-457200" algn="l" defTabSz="457200" rtl="0" eaLnBrk="1" fontAlgn="base" latinLnBrk="0" hangingPunct="1">
              <a:lnSpc>
                <a:spcPts val="32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Strong growth among clubs with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satellite extensions helped D6000 lead the 16 Rotary districts that make-up Zone 29 last year. 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54821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anose="020B0706020202030204" pitchFamily="34" charset="0"/>
                <a:ea typeface="MS PGothic" pitchFamily="34" charset="-128"/>
                <a:cs typeface="+mn-cs"/>
              </a:rPr>
              <a:t>Clubs with Satellite Extensions are among the Fastest Growing in D6000!</a:t>
            </a:r>
          </a:p>
        </p:txBody>
      </p:sp>
    </p:spTree>
    <p:extLst>
      <p:ext uri="{BB962C8B-B14F-4D97-AF65-F5344CB8AC3E}">
        <p14:creationId xmlns:p14="http://schemas.microsoft.com/office/powerpoint/2010/main" val="26136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2768" y="1504791"/>
            <a:ext cx="8732837" cy="4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71500" lvl="0" indent="-571500" eaLnBrk="1" hangingPunct="1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past, a satellite was a short-term, transitional club the sponsoring club believed would charter to become a independent Rotary club within 3 years.</a:t>
            </a:r>
          </a:p>
          <a:p>
            <a:pPr marL="571500" lvl="0" indent="-571500" eaLnBrk="1" hangingPunct="1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Today, a satellite is simply an alternate meeting time for a club. Members are full Rotarians in the host club and many have no future plan to charter.</a:t>
            </a:r>
          </a:p>
          <a:p>
            <a:pPr marL="571500" lvl="0" indent="-571500" eaLnBrk="1" hangingPunct="1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term </a:t>
            </a: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polarizing. In D6000, we now call them </a:t>
            </a: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extensions.</a:t>
            </a:r>
          </a:p>
          <a:p>
            <a:pPr marL="571500" lvl="0" indent="-571500" eaLnBrk="1" hangingPunct="1">
              <a:lnSpc>
                <a:spcPts val="3800"/>
              </a:lnSpc>
              <a:spcBef>
                <a:spcPts val="1000"/>
              </a:spcBef>
              <a:spcAft>
                <a:spcPts val="1000"/>
              </a:spcAft>
              <a:buFont typeface="Calibri" panose="020F0502020204030204" pitchFamily="34" charset="0"/>
              <a:buChar char="•"/>
            </a:pPr>
            <a:endParaRPr lang="en-US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44988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600" dirty="0">
                <a:solidFill>
                  <a:schemeClr val="bg1"/>
                </a:solidFill>
                <a:latin typeface="Arial Narrow Bold" panose="020B0706020202030204" pitchFamily="34" charset="0"/>
              </a:rPr>
              <a:t>Definition of a Satellite has Changed</a:t>
            </a:r>
          </a:p>
        </p:txBody>
      </p:sp>
    </p:spTree>
    <p:extLst>
      <p:ext uri="{BB962C8B-B14F-4D97-AF65-F5344CB8AC3E}">
        <p14:creationId xmlns:p14="http://schemas.microsoft.com/office/powerpoint/2010/main" val="717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54772</TotalTime>
  <Words>916</Words>
  <Application>Microsoft Office PowerPoint</Application>
  <PresentationFormat>On-screen Show (4:3)</PresentationFormat>
  <Paragraphs>169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Arial Narrow Bold</vt:lpstr>
      <vt:lpstr>Calibri</vt:lpstr>
      <vt:lpstr>Georgia</vt:lpstr>
      <vt:lpstr>LeadDev-Master_2013-NEW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D C</cp:lastModifiedBy>
  <cp:revision>907</cp:revision>
  <cp:lastPrinted>2022-10-17T21:35:50Z</cp:lastPrinted>
  <dcterms:created xsi:type="dcterms:W3CDTF">2014-10-24T15:47:10Z</dcterms:created>
  <dcterms:modified xsi:type="dcterms:W3CDTF">2023-03-24T22:38:09Z</dcterms:modified>
</cp:coreProperties>
</file>