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0" r:id="rId2"/>
    <p:sldId id="266" r:id="rId3"/>
    <p:sldId id="339" r:id="rId4"/>
    <p:sldId id="344" r:id="rId5"/>
    <p:sldId id="341" r:id="rId6"/>
    <p:sldId id="346" r:id="rId7"/>
    <p:sldId id="347" r:id="rId8"/>
    <p:sldId id="350" r:id="rId9"/>
    <p:sldId id="336" r:id="rId10"/>
    <p:sldId id="351" r:id="rId11"/>
    <p:sldId id="353" r:id="rId12"/>
    <p:sldId id="355" r:id="rId13"/>
    <p:sldId id="354" r:id="rId14"/>
    <p:sldId id="356" r:id="rId15"/>
    <p:sldId id="357" r:id="rId16"/>
    <p:sldId id="358" r:id="rId17"/>
    <p:sldId id="312" r:id="rId18"/>
    <p:sldId id="359" r:id="rId19"/>
    <p:sldId id="360" r:id="rId20"/>
    <p:sldId id="361" r:id="rId21"/>
    <p:sldId id="362" r:id="rId22"/>
    <p:sldId id="311" r:id="rId23"/>
    <p:sldId id="259" r:id="rId24"/>
  </p:sldIdLst>
  <p:sldSz cx="12192000" cy="6858000"/>
  <p:notesSz cx="70104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0" autoAdjust="0"/>
    <p:restoredTop sz="69415" autoAdjust="0"/>
  </p:normalViewPr>
  <p:slideViewPr>
    <p:cSldViewPr snapToGrid="0" showGuides="1">
      <p:cViewPr varScale="1">
        <p:scale>
          <a:sx n="76" d="100"/>
          <a:sy n="76" d="100"/>
        </p:scale>
        <p:origin x="972" y="36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74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Fahy" userId="176d371b0dd33d32" providerId="LiveId" clId="{E84901B1-89AE-4642-985C-C76ED151BCFF}"/>
    <pc:docChg chg="undo custSel modSld">
      <pc:chgData name="Kathryn Fahy" userId="176d371b0dd33d32" providerId="LiveId" clId="{E84901B1-89AE-4642-985C-C76ED151BCFF}" dt="2024-03-01T01:48:58.695" v="19" actId="6549"/>
      <pc:docMkLst>
        <pc:docMk/>
      </pc:docMkLst>
      <pc:sldChg chg="modNotesTx">
        <pc:chgData name="Kathryn Fahy" userId="176d371b0dd33d32" providerId="LiveId" clId="{E84901B1-89AE-4642-985C-C76ED151BCFF}" dt="2024-03-01T01:47:52.207" v="0" actId="20577"/>
        <pc:sldMkLst>
          <pc:docMk/>
          <pc:sldMk cId="1121214543" sldId="266"/>
        </pc:sldMkLst>
      </pc:sldChg>
      <pc:sldChg chg="modNotesTx">
        <pc:chgData name="Kathryn Fahy" userId="176d371b0dd33d32" providerId="LiveId" clId="{E84901B1-89AE-4642-985C-C76ED151BCFF}" dt="2024-03-01T01:48:49.087" v="15" actId="6549"/>
        <pc:sldMkLst>
          <pc:docMk/>
          <pc:sldMk cId="3204190540" sldId="312"/>
        </pc:sldMkLst>
      </pc:sldChg>
      <pc:sldChg chg="modNotesTx">
        <pc:chgData name="Kathryn Fahy" userId="176d371b0dd33d32" providerId="LiveId" clId="{E84901B1-89AE-4642-985C-C76ED151BCFF}" dt="2024-03-01T01:48:20.178" v="7" actId="6549"/>
        <pc:sldMkLst>
          <pc:docMk/>
          <pc:sldMk cId="2598068080" sldId="336"/>
        </pc:sldMkLst>
      </pc:sldChg>
      <pc:sldChg chg="modNotesTx">
        <pc:chgData name="Kathryn Fahy" userId="176d371b0dd33d32" providerId="LiveId" clId="{E84901B1-89AE-4642-985C-C76ED151BCFF}" dt="2024-03-01T01:48:02.082" v="2" actId="6549"/>
        <pc:sldMkLst>
          <pc:docMk/>
          <pc:sldMk cId="479943016" sldId="341"/>
        </pc:sldMkLst>
      </pc:sldChg>
      <pc:sldChg chg="modNotesTx">
        <pc:chgData name="Kathryn Fahy" userId="176d371b0dd33d32" providerId="LiveId" clId="{E84901B1-89AE-4642-985C-C76ED151BCFF}" dt="2024-03-01T01:47:58.242" v="1" actId="20577"/>
        <pc:sldMkLst>
          <pc:docMk/>
          <pc:sldMk cId="823626234" sldId="344"/>
        </pc:sldMkLst>
      </pc:sldChg>
      <pc:sldChg chg="modNotesTx">
        <pc:chgData name="Kathryn Fahy" userId="176d371b0dd33d32" providerId="LiveId" clId="{E84901B1-89AE-4642-985C-C76ED151BCFF}" dt="2024-03-01T01:48:06.460" v="3" actId="6549"/>
        <pc:sldMkLst>
          <pc:docMk/>
          <pc:sldMk cId="3888202729" sldId="346"/>
        </pc:sldMkLst>
      </pc:sldChg>
      <pc:sldChg chg="modNotesTx">
        <pc:chgData name="Kathryn Fahy" userId="176d371b0dd33d32" providerId="LiveId" clId="{E84901B1-89AE-4642-985C-C76ED151BCFF}" dt="2024-03-01T01:48:09.836" v="4" actId="6549"/>
        <pc:sldMkLst>
          <pc:docMk/>
          <pc:sldMk cId="3911136742" sldId="347"/>
        </pc:sldMkLst>
      </pc:sldChg>
      <pc:sldChg chg="modNotesTx">
        <pc:chgData name="Kathryn Fahy" userId="176d371b0dd33d32" providerId="LiveId" clId="{E84901B1-89AE-4642-985C-C76ED151BCFF}" dt="2024-03-01T01:48:27.202" v="8" actId="6549"/>
        <pc:sldMkLst>
          <pc:docMk/>
          <pc:sldMk cId="2514799916" sldId="350"/>
        </pc:sldMkLst>
      </pc:sldChg>
      <pc:sldChg chg="modNotesTx">
        <pc:chgData name="Kathryn Fahy" userId="176d371b0dd33d32" providerId="LiveId" clId="{E84901B1-89AE-4642-985C-C76ED151BCFF}" dt="2024-03-01T01:48:30.774" v="9" actId="6549"/>
        <pc:sldMkLst>
          <pc:docMk/>
          <pc:sldMk cId="2170106902" sldId="351"/>
        </pc:sldMkLst>
      </pc:sldChg>
      <pc:sldChg chg="modNotesTx">
        <pc:chgData name="Kathryn Fahy" userId="176d371b0dd33d32" providerId="LiveId" clId="{E84901B1-89AE-4642-985C-C76ED151BCFF}" dt="2024-03-01T01:48:37.921" v="11" actId="6549"/>
        <pc:sldMkLst>
          <pc:docMk/>
          <pc:sldMk cId="1620805359" sldId="354"/>
        </pc:sldMkLst>
      </pc:sldChg>
      <pc:sldChg chg="modNotesTx">
        <pc:chgData name="Kathryn Fahy" userId="176d371b0dd33d32" providerId="LiveId" clId="{E84901B1-89AE-4642-985C-C76ED151BCFF}" dt="2024-03-01T01:48:35.346" v="10" actId="6549"/>
        <pc:sldMkLst>
          <pc:docMk/>
          <pc:sldMk cId="1385372575" sldId="355"/>
        </pc:sldMkLst>
      </pc:sldChg>
      <pc:sldChg chg="modNotesTx">
        <pc:chgData name="Kathryn Fahy" userId="176d371b0dd33d32" providerId="LiveId" clId="{E84901B1-89AE-4642-985C-C76ED151BCFF}" dt="2024-03-01T01:48:41.239" v="12" actId="6549"/>
        <pc:sldMkLst>
          <pc:docMk/>
          <pc:sldMk cId="3504642681" sldId="356"/>
        </pc:sldMkLst>
      </pc:sldChg>
      <pc:sldChg chg="modNotesTx">
        <pc:chgData name="Kathryn Fahy" userId="176d371b0dd33d32" providerId="LiveId" clId="{E84901B1-89AE-4642-985C-C76ED151BCFF}" dt="2024-03-01T01:48:43.660" v="13" actId="6549"/>
        <pc:sldMkLst>
          <pc:docMk/>
          <pc:sldMk cId="1448109025" sldId="357"/>
        </pc:sldMkLst>
      </pc:sldChg>
      <pc:sldChg chg="modNotesTx">
        <pc:chgData name="Kathryn Fahy" userId="176d371b0dd33d32" providerId="LiveId" clId="{E84901B1-89AE-4642-985C-C76ED151BCFF}" dt="2024-03-01T01:48:45.975" v="14" actId="6549"/>
        <pc:sldMkLst>
          <pc:docMk/>
          <pc:sldMk cId="2059820362" sldId="358"/>
        </pc:sldMkLst>
      </pc:sldChg>
      <pc:sldChg chg="modNotesTx">
        <pc:chgData name="Kathryn Fahy" userId="176d371b0dd33d32" providerId="LiveId" clId="{E84901B1-89AE-4642-985C-C76ED151BCFF}" dt="2024-03-01T01:48:51.397" v="16" actId="6549"/>
        <pc:sldMkLst>
          <pc:docMk/>
          <pc:sldMk cId="3421920994" sldId="359"/>
        </pc:sldMkLst>
      </pc:sldChg>
      <pc:sldChg chg="modNotesTx">
        <pc:chgData name="Kathryn Fahy" userId="176d371b0dd33d32" providerId="LiveId" clId="{E84901B1-89AE-4642-985C-C76ED151BCFF}" dt="2024-03-01T01:48:53.726" v="17" actId="6549"/>
        <pc:sldMkLst>
          <pc:docMk/>
          <pc:sldMk cId="3853575871" sldId="360"/>
        </pc:sldMkLst>
      </pc:sldChg>
      <pc:sldChg chg="modNotesTx">
        <pc:chgData name="Kathryn Fahy" userId="176d371b0dd33d32" providerId="LiveId" clId="{E84901B1-89AE-4642-985C-C76ED151BCFF}" dt="2024-03-01T01:48:55.910" v="18" actId="6549"/>
        <pc:sldMkLst>
          <pc:docMk/>
          <pc:sldMk cId="2155448919" sldId="361"/>
        </pc:sldMkLst>
      </pc:sldChg>
      <pc:sldChg chg="modNotesTx">
        <pc:chgData name="Kathryn Fahy" userId="176d371b0dd33d32" providerId="LiveId" clId="{E84901B1-89AE-4642-985C-C76ED151BCFF}" dt="2024-03-01T01:48:58.695" v="19" actId="6549"/>
        <pc:sldMkLst>
          <pc:docMk/>
          <pc:sldMk cId="619990820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66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51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(review steps)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96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36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4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92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03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19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60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61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3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90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78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1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86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5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1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11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81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82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47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2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3931" y="5839378"/>
            <a:ext cx="3309345" cy="471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6637" y="5822156"/>
            <a:ext cx="3816447" cy="5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C78855-0C59-4F29-A25A-BAD34D3E41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6637" y="5822156"/>
            <a:ext cx="3816447" cy="5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4.x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OPPORTUNITY IN DIFFICULT SITUATIONS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588900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Kathryn Fahy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4E40D2-F14C-4CD8-A662-814C10D3C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8048" y="5596516"/>
            <a:ext cx="3185137" cy="1261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210B-874C-9E48-B089-CFDE49347CFB}"/>
              </a:ext>
            </a:extLst>
          </p:cNvPr>
          <p:cNvSpPr txBox="1"/>
          <p:nvPr/>
        </p:nvSpPr>
        <p:spPr>
          <a:xfrm>
            <a:off x="796834" y="287382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 RESOLUTION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1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resolve conflict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45" y="1864519"/>
            <a:ext cx="10337006" cy="4643436"/>
          </a:xfrm>
        </p:spPr>
        <p:txBody>
          <a:bodyPr>
            <a:normAutofit/>
          </a:bodyPr>
          <a:lstStyle/>
          <a:p>
            <a:r>
              <a:rPr lang="en-US" sz="2800" dirty="0"/>
              <a:t>Clarify what the conflict is</a:t>
            </a:r>
          </a:p>
          <a:p>
            <a:r>
              <a:rPr lang="en-US" sz="2800" dirty="0"/>
              <a:t>Define source of the conflict</a:t>
            </a:r>
          </a:p>
          <a:p>
            <a:r>
              <a:rPr lang="en-US" sz="2800" dirty="0"/>
              <a:t>Establish an outcome everyone desires</a:t>
            </a:r>
          </a:p>
          <a:p>
            <a:r>
              <a:rPr lang="en-US" sz="2800" dirty="0"/>
              <a:t>Request solutions</a:t>
            </a:r>
          </a:p>
          <a:p>
            <a:r>
              <a:rPr lang="en-US" sz="2800" dirty="0"/>
              <a:t>Identify solutions both sides can support</a:t>
            </a:r>
          </a:p>
          <a:p>
            <a:r>
              <a:rPr lang="en-US" sz="2800" dirty="0"/>
              <a:t>Agree on best way to reach outcome</a:t>
            </a:r>
          </a:p>
          <a:p>
            <a:r>
              <a:rPr lang="en-US" sz="2800" dirty="0"/>
              <a:t>Determine how to uphold the solution</a:t>
            </a: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6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210B-874C-9E48-B089-CFDE49347CFB}"/>
              </a:ext>
            </a:extLst>
          </p:cNvPr>
          <p:cNvSpPr txBox="1"/>
          <p:nvPr/>
        </p:nvSpPr>
        <p:spPr>
          <a:xfrm>
            <a:off x="796834" y="287382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HOW DO WE ACTUALLY DO IT?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37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BEHAVIORS AND SKILLS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45" y="1864519"/>
            <a:ext cx="10337006" cy="4643436"/>
          </a:xfrm>
        </p:spPr>
        <p:txBody>
          <a:bodyPr>
            <a:normAutofit/>
          </a:bodyPr>
          <a:lstStyle/>
          <a:p>
            <a:r>
              <a:rPr lang="en-US" sz="2800" dirty="0"/>
              <a:t>Staying calm</a:t>
            </a:r>
          </a:p>
          <a:p>
            <a:r>
              <a:rPr lang="en-US" sz="2800" dirty="0"/>
              <a:t>Managing your emotions</a:t>
            </a:r>
          </a:p>
          <a:p>
            <a:r>
              <a:rPr lang="en-US" sz="2800" dirty="0"/>
              <a:t>Listening</a:t>
            </a:r>
          </a:p>
          <a:p>
            <a:r>
              <a:rPr lang="en-US" sz="2800" dirty="0"/>
              <a:t>Speaking up</a:t>
            </a:r>
          </a:p>
          <a:p>
            <a:r>
              <a:rPr lang="en-US" sz="2800" dirty="0"/>
              <a:t>Being tactful</a:t>
            </a:r>
          </a:p>
          <a:p>
            <a:r>
              <a:rPr lang="en-US" sz="2800" dirty="0"/>
              <a:t>Focusing on the problem, not the person</a:t>
            </a:r>
          </a:p>
          <a:p>
            <a:r>
              <a:rPr lang="en-US" sz="2800" dirty="0"/>
              <a:t>Thinking about the present and the future, not the past</a:t>
            </a:r>
          </a:p>
          <a:p>
            <a:r>
              <a:rPr lang="en-US" sz="2800" dirty="0"/>
              <a:t>Being aware of nonverbal communication</a:t>
            </a:r>
          </a:p>
          <a:p>
            <a:r>
              <a:rPr lang="en-US" sz="2800" dirty="0"/>
              <a:t>Being aware of and respectful of differences</a:t>
            </a: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80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ground rules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45" y="1864519"/>
            <a:ext cx="10337006" cy="4643436"/>
          </a:xfrm>
        </p:spPr>
        <p:txBody>
          <a:bodyPr>
            <a:normAutofit/>
          </a:bodyPr>
          <a:lstStyle/>
          <a:p>
            <a:r>
              <a:rPr lang="en-US" sz="2800" dirty="0"/>
              <a:t>Express feelings in words, not actions</a:t>
            </a:r>
          </a:p>
          <a:p>
            <a:r>
              <a:rPr lang="en-US" sz="2800" dirty="0"/>
              <a:t>Deal with only one issue at a time</a:t>
            </a:r>
          </a:p>
          <a:p>
            <a:r>
              <a:rPr lang="en-US" sz="2800" dirty="0"/>
              <a:t>Avoid accusations</a:t>
            </a:r>
          </a:p>
          <a:p>
            <a:r>
              <a:rPr lang="en-US" sz="2800" dirty="0"/>
              <a:t>Don’t generalize</a:t>
            </a:r>
          </a:p>
          <a:p>
            <a:r>
              <a:rPr lang="en-US" sz="2800" dirty="0"/>
              <a:t>Avoid “make believe”</a:t>
            </a:r>
          </a:p>
          <a:p>
            <a:r>
              <a:rPr lang="en-US" sz="2800" dirty="0"/>
              <a:t>Don’t stockpile and be timely</a:t>
            </a:r>
          </a:p>
          <a:p>
            <a:r>
              <a:rPr lang="en-US" sz="2800" dirty="0"/>
              <a:t>Avoid clamming up</a:t>
            </a:r>
          </a:p>
          <a:p>
            <a:r>
              <a:rPr lang="en-US" sz="2800" dirty="0"/>
              <a:t>And most importantly…</a:t>
            </a:r>
          </a:p>
          <a:p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6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210B-874C-9E48-B089-CFDE49347CFB}"/>
              </a:ext>
            </a:extLst>
          </p:cNvPr>
          <p:cNvSpPr txBox="1"/>
          <p:nvPr/>
        </p:nvSpPr>
        <p:spPr>
          <a:xfrm>
            <a:off x="796834" y="287382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HOW </a:t>
            </a:r>
          </a:p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LISTEN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1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being a better listener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45" y="1864519"/>
            <a:ext cx="10337006" cy="4643436"/>
          </a:xfrm>
        </p:spPr>
        <p:txBody>
          <a:bodyPr>
            <a:normAutofit/>
          </a:bodyPr>
          <a:lstStyle/>
          <a:p>
            <a:r>
              <a:rPr lang="en-US" sz="2800" dirty="0"/>
              <a:t>Listen to the reasons the other person gives for being upset</a:t>
            </a:r>
          </a:p>
          <a:p>
            <a:r>
              <a:rPr lang="en-US" sz="2800" dirty="0"/>
              <a:t>Make sure you understand what the other person is telling you – from his or her point of view </a:t>
            </a:r>
          </a:p>
          <a:p>
            <a:r>
              <a:rPr lang="en-US" sz="2800" dirty="0"/>
              <a:t>Repeat the other person’s words, and ask if you have understood correctly</a:t>
            </a:r>
          </a:p>
          <a:p>
            <a:r>
              <a:rPr lang="en-US" sz="2800" dirty="0"/>
              <a:t>Ask if anything remains unspoken, giving the person time to think before answering</a:t>
            </a:r>
          </a:p>
          <a:p>
            <a:r>
              <a:rPr lang="en-US" sz="2800" dirty="0"/>
              <a:t>Resist the temptation to interject your own point of view until the other person has said everything he/she wants and feels he/she has been listened to and understood</a:t>
            </a:r>
          </a:p>
          <a:p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8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D3F9E9-563B-ED43-9108-3BB46D79A1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10A7AB3-0490-F04D-8A28-47FCCEBB2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357" y="2809746"/>
            <a:ext cx="5799667" cy="2776662"/>
          </a:xfrm>
        </p:spPr>
        <p:txBody>
          <a:bodyPr>
            <a:normAutofit/>
          </a:bodyPr>
          <a:lstStyle/>
          <a:p>
            <a:r>
              <a:rPr lang="en-US" dirty="0"/>
              <a:t>“I want to understand what has upset you”</a:t>
            </a:r>
          </a:p>
          <a:p>
            <a:endParaRPr lang="en-US" dirty="0"/>
          </a:p>
          <a:p>
            <a:r>
              <a:rPr lang="en-US" dirty="0"/>
              <a:t>“I want to know what you are really hoping for”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319C4-36C5-7D4C-9448-BC78F96944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356" y="1605752"/>
            <a:ext cx="5906347" cy="1135062"/>
          </a:xfrm>
        </p:spPr>
        <p:txBody>
          <a:bodyPr/>
          <a:lstStyle/>
          <a:p>
            <a:pPr lvl="0"/>
            <a:r>
              <a:rPr lang="en-US" dirty="0"/>
              <a:t>POSSIBLE RESPONSES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1681-C973-0D4D-A8A1-DD2EA35B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6CF783-1DA6-6A44-95EB-EBA67FF2ED77}"/>
              </a:ext>
            </a:extLst>
          </p:cNvPr>
          <p:cNvSpPr/>
          <p:nvPr/>
        </p:nvSpPr>
        <p:spPr>
          <a:xfrm>
            <a:off x="7312013" y="1234846"/>
            <a:ext cx="4251158" cy="425115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1B7D2-3822-8341-8A05-1B8D7FCA6E48}"/>
              </a:ext>
            </a:extLst>
          </p:cNvPr>
          <p:cNvSpPr txBox="1"/>
          <p:nvPr/>
        </p:nvSpPr>
        <p:spPr>
          <a:xfrm>
            <a:off x="7398975" y="3075057"/>
            <a:ext cx="4251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ENCOURAGE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19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D3F9E9-563B-ED43-9108-3BB46D79A1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10A7AB3-0490-F04D-8A28-47FCCEBB2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357" y="2809746"/>
            <a:ext cx="5799667" cy="2776662"/>
          </a:xfrm>
        </p:spPr>
        <p:txBody>
          <a:bodyPr>
            <a:normAutofit/>
          </a:bodyPr>
          <a:lstStyle/>
          <a:p>
            <a:r>
              <a:rPr lang="en-US" dirty="0"/>
              <a:t>“Can you say more about that?”</a:t>
            </a:r>
          </a:p>
          <a:p>
            <a:endParaRPr lang="en-US" dirty="0"/>
          </a:p>
          <a:p>
            <a:r>
              <a:rPr lang="en-US" dirty="0"/>
              <a:t>“Is that they way it usually happens?”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319C4-36C5-7D4C-9448-BC78F96944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356" y="1605752"/>
            <a:ext cx="5906347" cy="1135062"/>
          </a:xfrm>
        </p:spPr>
        <p:txBody>
          <a:bodyPr/>
          <a:lstStyle/>
          <a:p>
            <a:pPr lvl="0"/>
            <a:r>
              <a:rPr lang="en-US" dirty="0"/>
              <a:t>POSSIBLE RESPONSES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1681-C973-0D4D-A8A1-DD2EA35B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6CF783-1DA6-6A44-95EB-EBA67FF2ED77}"/>
              </a:ext>
            </a:extLst>
          </p:cNvPr>
          <p:cNvSpPr/>
          <p:nvPr/>
        </p:nvSpPr>
        <p:spPr>
          <a:xfrm>
            <a:off x="7312013" y="1234846"/>
            <a:ext cx="4251158" cy="425115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1B7D2-3822-8341-8A05-1B8D7FCA6E48}"/>
              </a:ext>
            </a:extLst>
          </p:cNvPr>
          <p:cNvSpPr txBox="1"/>
          <p:nvPr/>
        </p:nvSpPr>
        <p:spPr>
          <a:xfrm>
            <a:off x="7398975" y="3075057"/>
            <a:ext cx="4251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CLARIFY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920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D3F9E9-563B-ED43-9108-3BB46D79A1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10A7AB3-0490-F04D-8A28-47FCCEBB2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357" y="2809746"/>
            <a:ext cx="5799667" cy="2776662"/>
          </a:xfrm>
        </p:spPr>
        <p:txBody>
          <a:bodyPr>
            <a:normAutofit/>
          </a:bodyPr>
          <a:lstStyle/>
          <a:p>
            <a:r>
              <a:rPr lang="en-US" dirty="0"/>
              <a:t>“It sounds like you weren’t expecting that to happen.”</a:t>
            </a:r>
          </a:p>
          <a:p>
            <a:endParaRPr lang="en-US" dirty="0"/>
          </a:p>
          <a:p>
            <a:r>
              <a:rPr lang="en-US" dirty="0"/>
              <a:t>“Is that what happened?”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319C4-36C5-7D4C-9448-BC78F96944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356" y="1605752"/>
            <a:ext cx="5906347" cy="1135062"/>
          </a:xfrm>
        </p:spPr>
        <p:txBody>
          <a:bodyPr/>
          <a:lstStyle/>
          <a:p>
            <a:pPr lvl="0"/>
            <a:r>
              <a:rPr lang="en-US" dirty="0"/>
              <a:t>POSSIBLE RESPONSES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1681-C973-0D4D-A8A1-DD2EA35B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6CF783-1DA6-6A44-95EB-EBA67FF2ED77}"/>
              </a:ext>
            </a:extLst>
          </p:cNvPr>
          <p:cNvSpPr/>
          <p:nvPr/>
        </p:nvSpPr>
        <p:spPr>
          <a:xfrm>
            <a:off x="7312013" y="1234846"/>
            <a:ext cx="4251158" cy="425115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1B7D2-3822-8341-8A05-1B8D7FCA6E48}"/>
              </a:ext>
            </a:extLst>
          </p:cNvPr>
          <p:cNvSpPr txBox="1"/>
          <p:nvPr/>
        </p:nvSpPr>
        <p:spPr>
          <a:xfrm>
            <a:off x="7398975" y="3075057"/>
            <a:ext cx="4251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RESTATE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57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210B-874C-9E48-B089-CFDE49347CFB}"/>
              </a:ext>
            </a:extLst>
          </p:cNvPr>
          <p:cNvSpPr txBox="1"/>
          <p:nvPr/>
        </p:nvSpPr>
        <p:spPr>
          <a:xfrm>
            <a:off x="796834" y="287382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DEFINE CONFLICT?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2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D3F9E9-563B-ED43-9108-3BB46D79A1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10A7AB3-0490-F04D-8A28-47FCCEBB2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357" y="2809746"/>
            <a:ext cx="5799667" cy="2776662"/>
          </a:xfrm>
        </p:spPr>
        <p:txBody>
          <a:bodyPr>
            <a:normAutofit/>
          </a:bodyPr>
          <a:lstStyle/>
          <a:p>
            <a:r>
              <a:rPr lang="en-US" dirty="0"/>
              <a:t>“I can imagine how upsetting that must have been”</a:t>
            </a:r>
          </a:p>
          <a:p>
            <a:endParaRPr lang="en-US" dirty="0"/>
          </a:p>
          <a:p>
            <a:r>
              <a:rPr lang="en-US" dirty="0"/>
              <a:t>“I didn’t realize how important that was to you”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319C4-36C5-7D4C-9448-BC78F96944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356" y="1605752"/>
            <a:ext cx="5906347" cy="1135062"/>
          </a:xfrm>
        </p:spPr>
        <p:txBody>
          <a:bodyPr/>
          <a:lstStyle/>
          <a:p>
            <a:pPr lvl="0"/>
            <a:r>
              <a:rPr lang="en-US" dirty="0"/>
              <a:t>POSSIBLE RESPONSES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1681-C973-0D4D-A8A1-DD2EA35B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6CF783-1DA6-6A44-95EB-EBA67FF2ED77}"/>
              </a:ext>
            </a:extLst>
          </p:cNvPr>
          <p:cNvSpPr/>
          <p:nvPr/>
        </p:nvSpPr>
        <p:spPr>
          <a:xfrm>
            <a:off x="7312013" y="1234846"/>
            <a:ext cx="4251158" cy="425115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1B7D2-3822-8341-8A05-1B8D7FCA6E48}"/>
              </a:ext>
            </a:extLst>
          </p:cNvPr>
          <p:cNvSpPr txBox="1"/>
          <p:nvPr/>
        </p:nvSpPr>
        <p:spPr>
          <a:xfrm>
            <a:off x="7398975" y="3075057"/>
            <a:ext cx="405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REFLECT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448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D3F9E9-563B-ED43-9108-3BB46D79A1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10A7AB3-0490-F04D-8A28-47FCCEBB2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357" y="2809746"/>
            <a:ext cx="5799667" cy="2776662"/>
          </a:xfrm>
        </p:spPr>
        <p:txBody>
          <a:bodyPr>
            <a:normAutofit/>
          </a:bodyPr>
          <a:lstStyle/>
          <a:p>
            <a:r>
              <a:rPr lang="en-US" dirty="0"/>
              <a:t>“I really appreciate that we are talking about this issue”</a:t>
            </a:r>
          </a:p>
          <a:p>
            <a:endParaRPr lang="en-US" dirty="0"/>
          </a:p>
          <a:p>
            <a:r>
              <a:rPr lang="en-US" dirty="0"/>
              <a:t>“I am glad we are trying to figure this out”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319C4-36C5-7D4C-9448-BC78F96944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356" y="1605752"/>
            <a:ext cx="5906347" cy="1135062"/>
          </a:xfrm>
        </p:spPr>
        <p:txBody>
          <a:bodyPr/>
          <a:lstStyle/>
          <a:p>
            <a:pPr lvl="0"/>
            <a:r>
              <a:rPr lang="en-US" dirty="0"/>
              <a:t>POSSIBLE RESPONSES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1681-C973-0D4D-A8A1-DD2EA35B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6CF783-1DA6-6A44-95EB-EBA67FF2ED77}"/>
              </a:ext>
            </a:extLst>
          </p:cNvPr>
          <p:cNvSpPr/>
          <p:nvPr/>
        </p:nvSpPr>
        <p:spPr>
          <a:xfrm>
            <a:off x="7312013" y="1234846"/>
            <a:ext cx="4251158" cy="425115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1B7D2-3822-8341-8A05-1B8D7FCA6E48}"/>
              </a:ext>
            </a:extLst>
          </p:cNvPr>
          <p:cNvSpPr txBox="1"/>
          <p:nvPr/>
        </p:nvSpPr>
        <p:spPr>
          <a:xfrm>
            <a:off x="7398975" y="3075057"/>
            <a:ext cx="405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VALIDATE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990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8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C2961-F30C-374B-9AA0-4CAE341613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4B49C-6300-EB40-8485-3CE0C4C5F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8A949-C1FC-6C4F-8EA0-BBA99B9285A1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571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92F68-D23A-48CF-AE1B-4A4487DD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0534651" cy="403489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 state of disagreement or argument between people, groups, or countries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 situation in which you have to choose between two or more needs or influences</a:t>
            </a:r>
          </a:p>
          <a:p>
            <a:endParaRPr lang="en-US" sz="3200" dirty="0"/>
          </a:p>
          <a:p>
            <a:r>
              <a:rPr lang="en-US" sz="3200" dirty="0"/>
              <a:t>A disagreement in which the parties involved perceive a threat to their needs, interests, or concerns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8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210B-874C-9E48-B089-CFDE49347CFB}"/>
              </a:ext>
            </a:extLst>
          </p:cNvPr>
          <p:cNvSpPr txBox="1"/>
          <p:nvPr/>
        </p:nvSpPr>
        <p:spPr>
          <a:xfrm>
            <a:off x="796834" y="287382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</a:t>
            </a:r>
          </a:p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POSITIVE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6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Conflict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0534651" cy="4034896"/>
          </a:xfrm>
        </p:spPr>
        <p:txBody>
          <a:bodyPr>
            <a:normAutofit/>
          </a:bodyPr>
          <a:lstStyle/>
          <a:p>
            <a:r>
              <a:rPr lang="en-US" sz="4000" dirty="0"/>
              <a:t>Poor communication and misunderstandings</a:t>
            </a:r>
          </a:p>
          <a:p>
            <a:r>
              <a:rPr lang="en-US" sz="4000" dirty="0"/>
              <a:t>Unclear expectations</a:t>
            </a:r>
          </a:p>
          <a:p>
            <a:r>
              <a:rPr lang="en-US" sz="4000" dirty="0"/>
              <a:t>Real or perceived unfairness</a:t>
            </a:r>
          </a:p>
          <a:p>
            <a:r>
              <a:rPr lang="en-US" sz="4000" dirty="0"/>
              <a:t>Manipulative behavior</a:t>
            </a:r>
          </a:p>
          <a:p>
            <a:r>
              <a:rPr lang="en-US" sz="4000" dirty="0"/>
              <a:t>Harassment or bullying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94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210B-874C-9E48-B089-CFDE49347CFB}"/>
              </a:ext>
            </a:extLst>
          </p:cNvPr>
          <p:cNvSpPr txBox="1"/>
          <p:nvPr/>
        </p:nvSpPr>
        <p:spPr>
          <a:xfrm>
            <a:off x="796834" y="287382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 MANAGEMENT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2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600" b="0" i="0" dirty="0">
                <a:solidFill>
                  <a:srgbClr val="3C4043"/>
                </a:solidFill>
                <a:effectLst/>
                <a:latin typeface="Roboto"/>
              </a:rPr>
              <a:t>Reduce the negative aspects of conflict and use the positive aspects to benefit a relationship or an organization</a:t>
            </a:r>
            <a:endParaRPr lang="en-US" sz="36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GOAL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Conflict Management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1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management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45" y="2142066"/>
            <a:ext cx="10337006" cy="4365889"/>
          </a:xfrm>
        </p:spPr>
        <p:txBody>
          <a:bodyPr>
            <a:normAutofit/>
          </a:bodyPr>
          <a:lstStyle/>
          <a:p>
            <a:r>
              <a:rPr lang="en-US" sz="4000" dirty="0"/>
              <a:t>Accommodating</a:t>
            </a:r>
          </a:p>
          <a:p>
            <a:r>
              <a:rPr lang="en-US" sz="4000" dirty="0"/>
              <a:t>Avoiding</a:t>
            </a:r>
          </a:p>
          <a:p>
            <a:r>
              <a:rPr lang="en-US" sz="4000" dirty="0"/>
              <a:t>Collaborating</a:t>
            </a:r>
          </a:p>
          <a:p>
            <a:r>
              <a:rPr lang="en-US" sz="4000" dirty="0"/>
              <a:t>Competing</a:t>
            </a:r>
          </a:p>
          <a:p>
            <a:r>
              <a:rPr lang="en-US" sz="4000" dirty="0"/>
              <a:t>Compromising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7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1571625"/>
            <a:ext cx="5537200" cy="4236244"/>
          </a:xfrm>
        </p:spPr>
        <p:txBody>
          <a:bodyPr>
            <a:normAutofit fontScale="92500" lnSpcReduction="10000"/>
          </a:bodyPr>
          <a:lstStyle/>
          <a:p>
            <a:pPr marL="401637" lvl="1" indent="-342900">
              <a:buAutoNum type="alphaLcParenBoth"/>
            </a:pPr>
            <a:r>
              <a:rPr lang="en-US" b="1" i="0" dirty="0">
                <a:solidFill>
                  <a:srgbClr val="3C4043"/>
                </a:solidFill>
                <a:effectLst/>
                <a:latin typeface="Roboto"/>
              </a:rPr>
              <a:t>Accommodatin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g - </a:t>
            </a:r>
            <a:r>
              <a:rPr lang="en-US" i="0" dirty="0">
                <a:solidFill>
                  <a:srgbClr val="3C4043"/>
                </a:solidFill>
                <a:effectLst/>
                <a:latin typeface="Roboto"/>
              </a:rPr>
              <a:t>neglects own concerns to satisfy others</a:t>
            </a:r>
            <a:br>
              <a:rPr lang="en-US" dirty="0"/>
            </a:br>
            <a:endParaRPr lang="en-US" dirty="0"/>
          </a:p>
          <a:p>
            <a:pPr marL="401637" lvl="1" indent="-342900">
              <a:buAutoNum type="alphaLcParenBoth"/>
            </a:pPr>
            <a:r>
              <a:rPr lang="en-US" b="1" i="0" dirty="0">
                <a:solidFill>
                  <a:srgbClr val="3C4043"/>
                </a:solidFill>
                <a:effectLst/>
                <a:latin typeface="Roboto"/>
              </a:rPr>
              <a:t>Avoiding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- </a:t>
            </a:r>
            <a:r>
              <a:rPr lang="en-US" b="0" i="0" dirty="0">
                <a:solidFill>
                  <a:srgbClr val="3C4043"/>
                </a:solidFill>
                <a:effectLst/>
                <a:latin typeface="Roboto"/>
              </a:rPr>
              <a:t>simply don't deal with conflict</a:t>
            </a:r>
            <a:br>
              <a:rPr lang="en-US" dirty="0"/>
            </a:br>
            <a:endParaRPr lang="en-US" dirty="0"/>
          </a:p>
          <a:p>
            <a:pPr marL="401637" lvl="1" indent="-342900">
              <a:buAutoNum type="alphaLcParenBoth"/>
            </a:pPr>
            <a:r>
              <a:rPr lang="en-US" b="1" i="0" dirty="0">
                <a:solidFill>
                  <a:srgbClr val="3C4043"/>
                </a:solidFill>
                <a:effectLst/>
                <a:latin typeface="Roboto"/>
              </a:rPr>
              <a:t>Collaborating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- </a:t>
            </a:r>
            <a:r>
              <a:rPr lang="en-US" b="0" i="0" dirty="0">
                <a:solidFill>
                  <a:srgbClr val="3C4043"/>
                </a:solidFill>
                <a:effectLst/>
                <a:latin typeface="Roboto"/>
              </a:rPr>
              <a:t>attempt 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t</a:t>
            </a:r>
            <a:r>
              <a:rPr lang="en-US" b="0" i="0" dirty="0">
                <a:solidFill>
                  <a:srgbClr val="3C4043"/>
                </a:solidFill>
                <a:effectLst/>
                <a:latin typeface="Roboto"/>
              </a:rPr>
              <a:t>o work together to find solutions</a:t>
            </a:r>
            <a:br>
              <a:rPr lang="en-US" dirty="0"/>
            </a:br>
            <a:endParaRPr lang="en-US" dirty="0"/>
          </a:p>
          <a:p>
            <a:pPr marL="401637" lvl="1" indent="-342900">
              <a:buAutoNum type="alphaLcParenBoth"/>
            </a:pPr>
            <a:r>
              <a:rPr lang="en-US" b="1" i="0" dirty="0">
                <a:solidFill>
                  <a:srgbClr val="3C4043"/>
                </a:solidFill>
                <a:effectLst/>
                <a:latin typeface="Roboto"/>
              </a:rPr>
              <a:t>Competing</a:t>
            </a:r>
            <a:r>
              <a:rPr lang="en-US" b="0" i="0" dirty="0">
                <a:solidFill>
                  <a:srgbClr val="3C4043"/>
                </a:solidFill>
                <a:effectLst/>
                <a:latin typeface="Roboto"/>
              </a:rPr>
              <a:t> - use position of power to get own way</a:t>
            </a:r>
            <a:br>
              <a:rPr lang="en-US" dirty="0"/>
            </a:br>
            <a:endParaRPr lang="en-US" dirty="0"/>
          </a:p>
          <a:p>
            <a:pPr marL="401637" lvl="1" indent="-342900">
              <a:buAutoNum type="alphaLcParenBoth"/>
            </a:pPr>
            <a:r>
              <a:rPr lang="en-US" b="1" i="0" dirty="0">
                <a:solidFill>
                  <a:srgbClr val="3C4043"/>
                </a:solidFill>
                <a:effectLst/>
                <a:latin typeface="Roboto"/>
              </a:rPr>
              <a:t>Compromising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- </a:t>
            </a:r>
            <a:r>
              <a:rPr lang="en-US" b="0" i="0" dirty="0">
                <a:solidFill>
                  <a:srgbClr val="3C4043"/>
                </a:solidFill>
                <a:effectLst/>
                <a:latin typeface="Roboto"/>
              </a:rPr>
              <a:t>find mutually acceptable solution that satisfies all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QUESTION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What is your conflict management style?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0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4479</TotalTime>
  <Words>574</Words>
  <Application>Microsoft Office PowerPoint</Application>
  <PresentationFormat>Widescreen</PresentationFormat>
  <Paragraphs>148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Corbel</vt:lpstr>
      <vt:lpstr>Roboto</vt:lpstr>
      <vt:lpstr>Office Theme</vt:lpstr>
      <vt:lpstr>PowerPoint Presentation</vt:lpstr>
      <vt:lpstr>PowerPoint Presentation</vt:lpstr>
      <vt:lpstr>Conflict</vt:lpstr>
      <vt:lpstr>PowerPoint Presentation</vt:lpstr>
      <vt:lpstr>Causes of Conflict</vt:lpstr>
      <vt:lpstr>PowerPoint Presentation</vt:lpstr>
      <vt:lpstr>PowerPoint Presentation</vt:lpstr>
      <vt:lpstr>Conflict management styles</vt:lpstr>
      <vt:lpstr>PowerPoint Presentation</vt:lpstr>
      <vt:lpstr>PowerPoint Presentation</vt:lpstr>
      <vt:lpstr>Steps to resolve conflict</vt:lpstr>
      <vt:lpstr>PowerPoint Presentation</vt:lpstr>
      <vt:lpstr>RESOLUTION BEHAVIORS AND SKILLS</vt:lpstr>
      <vt:lpstr>LET’s talk about ground rules</vt:lpstr>
      <vt:lpstr>PowerPoint Presentation</vt:lpstr>
      <vt:lpstr>Tips for being a better listener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Kathryn Fahy</cp:lastModifiedBy>
  <cp:revision>189</cp:revision>
  <cp:lastPrinted>2020-09-08T18:05:16Z</cp:lastPrinted>
  <dcterms:created xsi:type="dcterms:W3CDTF">2019-11-18T03:22:22Z</dcterms:created>
  <dcterms:modified xsi:type="dcterms:W3CDTF">2024-03-01T01:49:05Z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