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2" r:id="rId2"/>
    <p:sldId id="343" r:id="rId3"/>
    <p:sldId id="363" r:id="rId4"/>
    <p:sldId id="360" r:id="rId5"/>
    <p:sldId id="355" r:id="rId6"/>
    <p:sldId id="352" r:id="rId7"/>
    <p:sldId id="356" r:id="rId8"/>
    <p:sldId id="354" r:id="rId9"/>
    <p:sldId id="344" r:id="rId10"/>
    <p:sldId id="373" r:id="rId11"/>
    <p:sldId id="370" r:id="rId12"/>
    <p:sldId id="364" r:id="rId13"/>
    <p:sldId id="365" r:id="rId14"/>
    <p:sldId id="366" r:id="rId15"/>
    <p:sldId id="358" r:id="rId16"/>
    <p:sldId id="367" r:id="rId17"/>
    <p:sldId id="368" r:id="rId18"/>
    <p:sldId id="369" r:id="rId19"/>
    <p:sldId id="372" r:id="rId20"/>
    <p:sldId id="362" r:id="rId21"/>
    <p:sldId id="359" r:id="rId22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46" d="100"/>
          <a:sy n="146" d="100"/>
        </p:scale>
        <p:origin x="100" y="20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557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24, 2023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vs Managing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CC2F-B185-DBCE-2CD8-5E8E575D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DDA3-4627-CB32-D1F8-011BE284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Club President as Leader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EABF7-7154-C4E5-725D-C95999E1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0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498A-2064-B545-3117-FC33254D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Leadership is the creation of </a:t>
            </a:r>
            <a:r>
              <a:rPr lang="en-US" sz="3600" b="1" dirty="0"/>
              <a:t>positive</a:t>
            </a:r>
            <a:r>
              <a:rPr lang="en-US" sz="3600" dirty="0"/>
              <a:t>, non-incremental </a:t>
            </a:r>
            <a:r>
              <a:rPr lang="en-US" sz="3600" b="1" dirty="0"/>
              <a:t>change</a:t>
            </a:r>
            <a:r>
              <a:rPr lang="en-US" sz="3600" dirty="0"/>
              <a:t>, including the creation of a </a:t>
            </a:r>
            <a:r>
              <a:rPr lang="en-US" sz="3600" b="1" dirty="0"/>
              <a:t>vision</a:t>
            </a:r>
            <a:r>
              <a:rPr lang="en-US" sz="3600" dirty="0"/>
              <a:t> to guide that change – a </a:t>
            </a:r>
            <a:r>
              <a:rPr lang="en-US" sz="3600" b="1" dirty="0"/>
              <a:t>strategy</a:t>
            </a:r>
            <a:r>
              <a:rPr lang="en-US" sz="3600" dirty="0"/>
              <a:t> – the </a:t>
            </a:r>
            <a:r>
              <a:rPr lang="en-US" sz="3600" b="1" dirty="0"/>
              <a:t>empowerment</a:t>
            </a:r>
            <a:r>
              <a:rPr lang="en-US" sz="3600" dirty="0"/>
              <a:t> of people to make the vision happen despite obstacles, and the creation of a </a:t>
            </a:r>
            <a:r>
              <a:rPr lang="en-US" sz="3600" b="1" dirty="0"/>
              <a:t>coalition</a:t>
            </a:r>
            <a:r>
              <a:rPr lang="en-US" sz="3600" dirty="0"/>
              <a:t> of energy and momentum that can move that change forward. – John Kotter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7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AF1C-7244-BF7D-E8CC-6764E931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3828-6554-9518-B5AF-D3902687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6568440" cy="4034896"/>
          </a:xfrm>
        </p:spPr>
        <p:txBody>
          <a:bodyPr>
            <a:normAutofit/>
          </a:bodyPr>
          <a:lstStyle/>
          <a:p>
            <a:r>
              <a:rPr lang="en-US" sz="3600" dirty="0"/>
              <a:t>Positive Change</a:t>
            </a:r>
          </a:p>
          <a:p>
            <a:r>
              <a:rPr lang="en-US" sz="3600" dirty="0"/>
              <a:t>Vision</a:t>
            </a:r>
          </a:p>
          <a:p>
            <a:r>
              <a:rPr lang="en-US" sz="3600" dirty="0"/>
              <a:t>Strategy</a:t>
            </a:r>
          </a:p>
          <a:p>
            <a:r>
              <a:rPr lang="en-US" sz="3600" dirty="0"/>
              <a:t>Empowerment</a:t>
            </a:r>
          </a:p>
          <a:p>
            <a:r>
              <a:rPr lang="en-US" sz="3600" dirty="0"/>
              <a:t>Coalition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65E4-EAB8-F77D-3D1C-4275D136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CAB5-1612-781B-1A1B-AD6C5315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CB2F-7BFE-3090-FD53-3F3F1920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</a:t>
            </a:r>
          </a:p>
          <a:p>
            <a:pPr lvl="1"/>
            <a:r>
              <a:rPr lang="en-US" dirty="0"/>
              <a:t>Public perception of your club</a:t>
            </a:r>
          </a:p>
          <a:p>
            <a:pPr lvl="1"/>
            <a:r>
              <a:rPr lang="en-US" dirty="0"/>
              <a:t>Identify and address a community need</a:t>
            </a:r>
          </a:p>
          <a:p>
            <a:pPr lvl="1"/>
            <a:r>
              <a:rPr lang="en-US" dirty="0"/>
              <a:t>Partner with another non-profit</a:t>
            </a:r>
          </a:p>
          <a:p>
            <a:pPr lvl="1"/>
            <a:r>
              <a:rPr lang="en-US" dirty="0"/>
              <a:t>Apply for a local or global grant</a:t>
            </a:r>
          </a:p>
          <a:p>
            <a:pPr lvl="1"/>
            <a:r>
              <a:rPr lang="en-US" dirty="0"/>
              <a:t>Promote the Rotary brand</a:t>
            </a:r>
          </a:p>
          <a:p>
            <a:r>
              <a:rPr lang="en-US" dirty="0"/>
              <a:t>Internal</a:t>
            </a:r>
          </a:p>
          <a:p>
            <a:pPr lvl="1"/>
            <a:r>
              <a:rPr lang="en-US" dirty="0"/>
              <a:t>Meeting format</a:t>
            </a:r>
          </a:p>
          <a:p>
            <a:pPr lvl="1"/>
            <a:r>
              <a:rPr lang="en-US" dirty="0"/>
              <a:t>Membership types</a:t>
            </a:r>
          </a:p>
          <a:p>
            <a:pPr lvl="1"/>
            <a:r>
              <a:rPr lang="en-US" dirty="0"/>
              <a:t>Engagement opportunities</a:t>
            </a:r>
          </a:p>
          <a:p>
            <a:pPr lvl="1"/>
            <a:r>
              <a:rPr lang="en-US" dirty="0"/>
              <a:t>Rotate leadership positions</a:t>
            </a:r>
          </a:p>
          <a:p>
            <a:pPr lvl="1"/>
            <a:r>
              <a:rPr lang="en-US" dirty="0"/>
              <a:t>Have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2F73-2CF9-1F4D-D2F0-E7634A94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Toastmasters meeting">
            <a:extLst>
              <a:ext uri="{FF2B5EF4-FFF2-40B4-BE49-F238E27FC236}">
                <a16:creationId xmlns:a16="http://schemas.microsoft.com/office/drawing/2014/main" id="{BE98B7C5-5189-28C6-2287-50F3B41D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97" y="2528248"/>
            <a:ext cx="5429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F233-0C2C-9D3E-E626-0FE674E8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2B5A-2007-7CA1-42DE-10C3D592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5676904" cy="4034896"/>
          </a:xfrm>
        </p:spPr>
        <p:txBody>
          <a:bodyPr>
            <a:normAutofit/>
          </a:bodyPr>
          <a:lstStyle/>
          <a:p>
            <a:r>
              <a:rPr lang="en-US" dirty="0"/>
              <a:t>Where are you?</a:t>
            </a:r>
          </a:p>
          <a:p>
            <a:pPr lvl="1"/>
            <a:r>
              <a:rPr lang="en-US" dirty="0"/>
              <a:t>Conduct a membership survey</a:t>
            </a:r>
          </a:p>
          <a:p>
            <a:pPr lvl="1"/>
            <a:r>
              <a:rPr lang="en-US" dirty="0"/>
              <a:t>Identify your club’s strengths and weaknesses</a:t>
            </a:r>
          </a:p>
          <a:p>
            <a:pPr lvl="1"/>
            <a:r>
              <a:rPr lang="en-US" dirty="0"/>
              <a:t>“Benchmark” your club with other clubs</a:t>
            </a:r>
          </a:p>
          <a:p>
            <a:r>
              <a:rPr lang="en-US" dirty="0"/>
              <a:t>Where should you go:</a:t>
            </a:r>
          </a:p>
          <a:p>
            <a:pPr lvl="1"/>
            <a:r>
              <a:rPr lang="en-US" dirty="0"/>
              <a:t>Vision casting: What could the club look like in 5 years?</a:t>
            </a:r>
          </a:p>
          <a:p>
            <a:pPr lvl="1"/>
            <a:r>
              <a:rPr lang="en-US" dirty="0"/>
              <a:t>Define success: How will we know we have reached the vision?</a:t>
            </a:r>
          </a:p>
          <a:p>
            <a:pPr lvl="1"/>
            <a:r>
              <a:rPr lang="en-US" dirty="0"/>
              <a:t>Align the vision to the Rotary global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D7D2-8414-18DA-2457-ED878E78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Map Consulting Blog 301">
            <a:extLst>
              <a:ext uri="{FF2B5EF4-FFF2-40B4-BE49-F238E27FC236}">
                <a16:creationId xmlns:a16="http://schemas.microsoft.com/office/drawing/2014/main" id="{12B52961-F688-D063-D737-7DBBB477B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-651" r="13774" b="651"/>
          <a:stretch/>
        </p:blipFill>
        <p:spPr bwMode="auto">
          <a:xfrm>
            <a:off x="6134098" y="2289696"/>
            <a:ext cx="5488106" cy="34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D4985-EC2F-2337-B8B3-6CAA9BC43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8" b="783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97A94E25-127B-4C48-AF96-44BA7B823777}" type="slidenum">
              <a:rPr lang="en-US" sz="11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7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849D-0257-1055-E52B-EA44ABB0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98BA-F1C6-1C0A-233B-F30E884A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achieve the vision:</a:t>
            </a:r>
          </a:p>
          <a:p>
            <a:pPr lvl="1"/>
            <a:r>
              <a:rPr lang="en-US" dirty="0"/>
              <a:t>Resources needed</a:t>
            </a:r>
          </a:p>
          <a:p>
            <a:pPr lvl="1"/>
            <a:r>
              <a:rPr lang="en-US" dirty="0"/>
              <a:t>Goals- make sure they are SMART</a:t>
            </a:r>
          </a:p>
          <a:p>
            <a:r>
              <a:rPr lang="en-US" dirty="0"/>
              <a:t>Establish milestones</a:t>
            </a:r>
          </a:p>
          <a:p>
            <a:r>
              <a:rPr lang="en-US" dirty="0"/>
              <a:t>Define priorities- what should we do first</a:t>
            </a:r>
          </a:p>
          <a:p>
            <a:r>
              <a:rPr lang="en-US" dirty="0"/>
              <a:t>Get your board on board</a:t>
            </a:r>
          </a:p>
          <a:p>
            <a:r>
              <a:rPr lang="en-US" dirty="0"/>
              <a:t>Create a continuity of leadership</a:t>
            </a:r>
          </a:p>
          <a:p>
            <a:r>
              <a:rPr lang="en-US" dirty="0"/>
              <a:t>Keep it simple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BE540-EDC7-D516-39BB-4307DA3E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9A754C-A37D-2460-ED51-709ACB62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2" y="1953904"/>
            <a:ext cx="5204346" cy="39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0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C6F5-870A-88B7-F387-7E96D07A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Empowerment of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CE15-C08D-8B50-8B48-E4E1CF4A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5957048" cy="4034896"/>
          </a:xfrm>
        </p:spPr>
        <p:txBody>
          <a:bodyPr/>
          <a:lstStyle/>
          <a:p>
            <a:r>
              <a:rPr lang="en-US" dirty="0"/>
              <a:t>Develop leaders in your club</a:t>
            </a:r>
          </a:p>
          <a:p>
            <a:r>
              <a:rPr lang="en-US" dirty="0"/>
              <a:t>Increase member engagement</a:t>
            </a:r>
          </a:p>
          <a:p>
            <a:pPr lvl="1"/>
            <a:r>
              <a:rPr lang="en-US" dirty="0"/>
              <a:t>Rotate committee assignments</a:t>
            </a:r>
          </a:p>
          <a:p>
            <a:pPr lvl="1"/>
            <a:r>
              <a:rPr lang="en-US" dirty="0"/>
              <a:t>Social and networking opportunities</a:t>
            </a:r>
          </a:p>
          <a:p>
            <a:pPr lvl="1"/>
            <a:r>
              <a:rPr lang="en-US" dirty="0"/>
              <a:t>Develop relationships in the club</a:t>
            </a:r>
          </a:p>
          <a:p>
            <a:r>
              <a:rPr lang="en-US" dirty="0"/>
              <a:t>Identify and encourage newer members to step up</a:t>
            </a:r>
          </a:p>
          <a:p>
            <a:pPr lvl="1"/>
            <a:r>
              <a:rPr lang="en-US" dirty="0"/>
              <a:t>Let them try new ideas - change</a:t>
            </a:r>
          </a:p>
          <a:p>
            <a:r>
              <a:rPr lang="en-US" dirty="0"/>
              <a:t>Mentorship opportunities</a:t>
            </a:r>
          </a:p>
          <a:p>
            <a:pPr lvl="1"/>
            <a:r>
              <a:rPr lang="en-US" dirty="0"/>
              <a:t>Pair a new member with an existing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489C5-FFB3-D9EC-64D7-9DEE473C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97478-0164-F1C6-4855-6E5BF550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48" y="2185502"/>
            <a:ext cx="56355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9474-705A-5ACB-B33A-B118BB51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447B-7EB7-47EB-C38B-1BD42CDD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4956545" cy="4034896"/>
          </a:xfrm>
        </p:spPr>
        <p:txBody>
          <a:bodyPr/>
          <a:lstStyle/>
          <a:p>
            <a:r>
              <a:rPr lang="en-US" dirty="0"/>
              <a:t>Team building</a:t>
            </a:r>
          </a:p>
          <a:p>
            <a:r>
              <a:rPr lang="en-US" dirty="0"/>
              <a:t>Open brainstorming will improve ideas</a:t>
            </a:r>
          </a:p>
          <a:p>
            <a:r>
              <a:rPr lang="en-US" dirty="0"/>
              <a:t>Create a sense of ownership</a:t>
            </a:r>
          </a:p>
          <a:p>
            <a:r>
              <a:rPr lang="en-US" dirty="0"/>
              <a:t>Delegate tasks and responsibilities</a:t>
            </a:r>
          </a:p>
          <a:p>
            <a:r>
              <a:rPr lang="en-US" dirty="0"/>
              <a:t>Create energy and momentum</a:t>
            </a:r>
          </a:p>
          <a:p>
            <a:r>
              <a:rPr lang="en-US" dirty="0"/>
              <a:t>Alone you go fast, together you go far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05B3D-9AF5-6A4D-591B-2189B80D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A group of people talking&#10;&#10;Description automatically generated with medium confidence">
            <a:extLst>
              <a:ext uri="{FF2B5EF4-FFF2-40B4-BE49-F238E27FC236}">
                <a16:creationId xmlns:a16="http://schemas.microsoft.com/office/drawing/2014/main" id="{52F5E949-0C1B-F252-8B05-3E762B3E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16" y="2041451"/>
            <a:ext cx="5709684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CC2F-B185-DBCE-2CD8-5E8E575D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DDA3-4627-CB32-D1F8-011BE284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5960660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How can I prepare to be a leader?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EABF7-7154-C4E5-725D-C95999E1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Leadership">
            <a:extLst>
              <a:ext uri="{FF2B5EF4-FFF2-40B4-BE49-F238E27FC236}">
                <a16:creationId xmlns:a16="http://schemas.microsoft.com/office/drawing/2014/main" id="{D021B91A-71C0-6F76-1905-5105C982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09" y="2480165"/>
            <a:ext cx="4755805" cy="31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498A-2064-B545-3117-FC33254D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Jeff Hassman</a:t>
            </a:r>
          </a:p>
          <a:p>
            <a:r>
              <a:rPr lang="en-US" sz="2800" dirty="0"/>
              <a:t>Rotarian since 2008</a:t>
            </a:r>
          </a:p>
          <a:p>
            <a:r>
              <a:rPr lang="en-US" sz="2800" dirty="0"/>
              <a:t>Rotary Foreign Exchange Student to the Netherlands in 1988-89</a:t>
            </a:r>
          </a:p>
          <a:p>
            <a:r>
              <a:rPr lang="en-US" sz="2800" dirty="0"/>
              <a:t>Rotaract President 1991-2</a:t>
            </a:r>
          </a:p>
          <a:p>
            <a:r>
              <a:rPr lang="en-US" sz="2800" dirty="0"/>
              <a:t>Club President for Cedar Falls Rotary Club in 2017-18</a:t>
            </a:r>
          </a:p>
          <a:p>
            <a:r>
              <a:rPr lang="en-US" sz="2800" dirty="0"/>
              <a:t>District Governor for D5970 in 2021-22</a:t>
            </a:r>
          </a:p>
          <a:p>
            <a:r>
              <a:rPr lang="en-US" sz="2800" dirty="0"/>
              <a:t>Facilitator for Emerging Leaders session at Zone Institute</a:t>
            </a:r>
          </a:p>
          <a:p>
            <a:r>
              <a:rPr lang="en-US" sz="2800" dirty="0"/>
              <a:t>Owner of over a dozen companies and investments</a:t>
            </a:r>
          </a:p>
          <a:p>
            <a:r>
              <a:rPr lang="en-US" sz="2800" dirty="0"/>
              <a:t>Married to Maripili with 4 adult children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president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06AD-2826-DE90-4354-F3F09A9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Take a self assessment</a:t>
            </a:r>
          </a:p>
          <a:p>
            <a:pPr lvl="1"/>
            <a:r>
              <a:rPr lang="en-US" dirty="0"/>
              <a:t>Strengths Finder 2.0 (Gallup.com) for $60</a:t>
            </a:r>
          </a:p>
          <a:p>
            <a:pPr lvl="1"/>
            <a:r>
              <a:rPr lang="en-US" dirty="0"/>
              <a:t>Ideally find a Strengths Coach to help you interpret the results</a:t>
            </a:r>
          </a:p>
          <a:p>
            <a:pPr lvl="1"/>
            <a:r>
              <a:rPr lang="en-US" dirty="0"/>
              <a:t>Focus on your strengths and be aware of your blind spots</a:t>
            </a:r>
          </a:p>
          <a:p>
            <a:r>
              <a:rPr lang="en-US" dirty="0"/>
              <a:t>Contact your District Governor and Assistant Governor for support</a:t>
            </a:r>
          </a:p>
          <a:p>
            <a:r>
              <a:rPr lang="en-US" dirty="0"/>
              <a:t>Have a “life-line” to a couple of other club presidents</a:t>
            </a:r>
          </a:p>
          <a:p>
            <a:r>
              <a:rPr lang="en-US" dirty="0"/>
              <a:t>Online Resources</a:t>
            </a:r>
          </a:p>
          <a:p>
            <a:pPr lvl="1"/>
            <a:r>
              <a:rPr lang="en-US" dirty="0"/>
              <a:t>Rotary Club Health Check</a:t>
            </a:r>
          </a:p>
          <a:p>
            <a:pPr lvl="1"/>
            <a:r>
              <a:rPr lang="en-US" dirty="0"/>
              <a:t>Strategic Planning Guide</a:t>
            </a:r>
          </a:p>
          <a:p>
            <a:pPr lvl="1"/>
            <a:r>
              <a:rPr lang="en-US" dirty="0"/>
              <a:t>Rotary Club Central</a:t>
            </a:r>
          </a:p>
          <a:p>
            <a:pPr lvl="1"/>
            <a:r>
              <a:rPr lang="en-US" dirty="0"/>
              <a:t>Member Satisfaction Survey</a:t>
            </a:r>
          </a:p>
          <a:p>
            <a:pPr lvl="1"/>
            <a:r>
              <a:rPr lang="en-US" dirty="0"/>
              <a:t>Online membership courses in the Learning Center</a:t>
            </a:r>
          </a:p>
          <a:p>
            <a:pPr lvl="1"/>
            <a:r>
              <a:rPr lang="en-US" dirty="0"/>
              <a:t>The Brand Center</a:t>
            </a:r>
          </a:p>
          <a:p>
            <a:pPr lvl="1"/>
            <a:r>
              <a:rPr lang="en-US" dirty="0"/>
              <a:t>Introducing New Members to Rotary</a:t>
            </a:r>
          </a:p>
          <a:p>
            <a:pPr lvl="1"/>
            <a:r>
              <a:rPr lang="en-US" dirty="0"/>
              <a:t>Leadership in Action: Your Guide to Starting a Program</a:t>
            </a:r>
          </a:p>
          <a:p>
            <a:r>
              <a:rPr lang="en-US" dirty="0"/>
              <a:t>Take these steps now before July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0AA28-E450-151F-45B4-9FFE22596B49}"/>
              </a:ext>
            </a:extLst>
          </p:cNvPr>
          <p:cNvGrpSpPr/>
          <p:nvPr/>
        </p:nvGrpSpPr>
        <p:grpSpPr>
          <a:xfrm>
            <a:off x="6161314" y="3891760"/>
            <a:ext cx="5657708" cy="1169158"/>
            <a:chOff x="6161314" y="3891760"/>
            <a:chExt cx="5657708" cy="11691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838FA1-75CB-DA40-CDD1-2A85372D5972}"/>
                </a:ext>
              </a:extLst>
            </p:cNvPr>
            <p:cNvSpPr/>
            <p:nvPr/>
          </p:nvSpPr>
          <p:spPr>
            <a:xfrm>
              <a:off x="6161314" y="3891760"/>
              <a:ext cx="5657708" cy="11691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Rotary International">
              <a:extLst>
                <a:ext uri="{FF2B5EF4-FFF2-40B4-BE49-F238E27FC236}">
                  <a16:creationId xmlns:a16="http://schemas.microsoft.com/office/drawing/2014/main" id="{0896D1AB-F344-831B-1211-BA835234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657" y="4053827"/>
              <a:ext cx="4764587" cy="89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859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048-3839-1BFA-9187-18F72B73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get to make a difference!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9AA3-A313-F605-7DE0-B670D3E0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D4692-AA45-0B92-2015-1D8C8BC6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40FE4-BB59-272D-D110-540A268D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97" y="1566252"/>
            <a:ext cx="7532141" cy="5169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20D23E-B876-2FE9-19C4-E94C98217BD8}"/>
              </a:ext>
            </a:extLst>
          </p:cNvPr>
          <p:cNvSpPr txBox="1"/>
          <p:nvPr/>
        </p:nvSpPr>
        <p:spPr>
          <a:xfrm>
            <a:off x="2722182" y="2696652"/>
            <a:ext cx="181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 wonder what Club Presidents make?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238FE-41AD-368D-B4D9-34EDB24FC90B}"/>
              </a:ext>
            </a:extLst>
          </p:cNvPr>
          <p:cNvSpPr txBox="1"/>
          <p:nvPr/>
        </p:nvSpPr>
        <p:spPr>
          <a:xfrm>
            <a:off x="5500164" y="2818572"/>
            <a:ext cx="357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difference, Peppermint Patty, they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4822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CC2F-B185-DBCE-2CD8-5E8E575D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DDA3-4627-CB32-D1F8-011BE284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is Leading?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What is Managing?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EABF7-7154-C4E5-725D-C95999E1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498A-2064-B545-3117-FC33254D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Leadership is the creation of positive, non-incremental change, including the creation of a vision to guide that change – a strategy – the empowerment of people to make the vision happen despite obstacles, and the creation of a coalition of energy and momentum that can move that change forward. – John Kotter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7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498A-2064-B545-3117-FC33254D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Management is getting the confused, misguided, unmotivated and misdirected to accomplish a common purpose on a regular, recurring basis. – Joe Fuller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7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048-3839-1BFA-9187-18F72B73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vs management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9AA3-A313-F605-7DE0-B670D3E0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“Management is doing things right; leadership is doing the right things.” – Peter Drucker</a:t>
            </a:r>
          </a:p>
          <a:p>
            <a:pPr>
              <a:lnSpc>
                <a:spcPct val="120000"/>
              </a:lnSpc>
            </a:pPr>
            <a:r>
              <a:rPr lang="en-US" dirty="0"/>
              <a:t>“Management works in the system; leadership works on the system.” – Stephen Covey</a:t>
            </a:r>
          </a:p>
          <a:p>
            <a:pPr>
              <a:lnSpc>
                <a:spcPct val="120000"/>
              </a:lnSpc>
            </a:pPr>
            <a:r>
              <a:rPr lang="en-US" dirty="0"/>
              <a:t>“Management is about persuading people to do things they do not want to do, while leadership is about inspiring people to do things they never thought they could.” – Steve Jobs</a:t>
            </a:r>
          </a:p>
          <a:p>
            <a:pPr>
              <a:lnSpc>
                <a:spcPct val="120000"/>
              </a:lnSpc>
            </a:pPr>
            <a:r>
              <a:rPr lang="en-US" dirty="0"/>
              <a:t>“A manager says go. A leader says let’s go.” – John Maxwell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D4692-AA45-0B92-2015-1D8C8BC6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498A-2064-B545-3117-FC33254D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As Club President what should you be?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5296252-63E7-F5F1-3A64-0B1F0239B898}"/>
              </a:ext>
            </a:extLst>
          </p:cNvPr>
          <p:cNvSpPr/>
          <p:nvPr/>
        </p:nvSpPr>
        <p:spPr>
          <a:xfrm>
            <a:off x="695960" y="3685496"/>
            <a:ext cx="10800080" cy="149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F797B-8B29-FC51-BBAA-2A69B412A788}"/>
              </a:ext>
            </a:extLst>
          </p:cNvPr>
          <p:cNvSpPr txBox="1"/>
          <p:nvPr/>
        </p:nvSpPr>
        <p:spPr>
          <a:xfrm>
            <a:off x="1082040" y="410535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C9395-0680-9C4A-367C-9412309ACBDE}"/>
              </a:ext>
            </a:extLst>
          </p:cNvPr>
          <p:cNvSpPr txBox="1"/>
          <p:nvPr/>
        </p:nvSpPr>
        <p:spPr>
          <a:xfrm>
            <a:off x="9284321" y="4105350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6AD5D-2B6B-68CB-BBAE-1B270CF44222}"/>
              </a:ext>
            </a:extLst>
          </p:cNvPr>
          <p:cNvSpPr txBox="1"/>
          <p:nvPr/>
        </p:nvSpPr>
        <p:spPr>
          <a:xfrm>
            <a:off x="2041189" y="5604741"/>
            <a:ext cx="773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You will need both traits but</a:t>
            </a:r>
          </a:p>
          <a:p>
            <a:pPr algn="ctr"/>
            <a:r>
              <a:rPr lang="en-US" sz="3600" dirty="0"/>
              <a:t>Leading will make a difference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B850045-2F9A-B62A-C101-B247829A86BB}"/>
              </a:ext>
            </a:extLst>
          </p:cNvPr>
          <p:cNvSpPr/>
          <p:nvPr/>
        </p:nvSpPr>
        <p:spPr>
          <a:xfrm>
            <a:off x="3264153" y="3381988"/>
            <a:ext cx="5344160" cy="2103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differences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D8E24-ED2A-D512-AACA-A6EBB360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59" y="1630054"/>
            <a:ext cx="7385841" cy="5227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6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President as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06AD-2826-DE90-4354-F3F09A9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Assigns committee heads and members to committees</a:t>
            </a:r>
          </a:p>
          <a:p>
            <a:r>
              <a:rPr lang="en-US" dirty="0"/>
              <a:t>Sets the agenda</a:t>
            </a:r>
          </a:p>
          <a:p>
            <a:r>
              <a:rPr lang="en-US" dirty="0"/>
              <a:t>Ensures good programs</a:t>
            </a:r>
          </a:p>
          <a:p>
            <a:r>
              <a:rPr lang="en-US" dirty="0"/>
              <a:t>Runs meetings smoothly</a:t>
            </a:r>
          </a:p>
          <a:p>
            <a:r>
              <a:rPr lang="en-US" dirty="0"/>
              <a:t>Sets the annual membership and fundraising goals for the club</a:t>
            </a:r>
          </a:p>
          <a:p>
            <a:r>
              <a:rPr lang="en-US" dirty="0"/>
              <a:t>Coordinates with District Governor and Assistant Governors</a:t>
            </a:r>
          </a:p>
          <a:p>
            <a:r>
              <a:rPr lang="en-US" dirty="0"/>
              <a:t>Has a “My Rotary” account and updates as necessary</a:t>
            </a:r>
          </a:p>
          <a:p>
            <a:r>
              <a:rPr lang="en-US" dirty="0"/>
              <a:t>Works with treasurer to create a club budget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6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792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Leading vs Managing</vt:lpstr>
      <vt:lpstr>introduction</vt:lpstr>
      <vt:lpstr>PowerPoint Presentation</vt:lpstr>
      <vt:lpstr>Leadership: What is it?</vt:lpstr>
      <vt:lpstr>Management: What is it?</vt:lpstr>
      <vt:lpstr>Leadership vs management quotes</vt:lpstr>
      <vt:lpstr>Club president</vt:lpstr>
      <vt:lpstr>Skill differences</vt:lpstr>
      <vt:lpstr>Club President as manager</vt:lpstr>
      <vt:lpstr>PowerPoint Presentation</vt:lpstr>
      <vt:lpstr>Leadership: What is it?</vt:lpstr>
      <vt:lpstr>Leadership traits</vt:lpstr>
      <vt:lpstr>Positive change</vt:lpstr>
      <vt:lpstr>vision</vt:lpstr>
      <vt:lpstr>PowerPoint Presentation</vt:lpstr>
      <vt:lpstr>Strategy</vt:lpstr>
      <vt:lpstr>Empowerment of people</vt:lpstr>
      <vt:lpstr>Build a coalition</vt:lpstr>
      <vt:lpstr>PowerPoint Presentation</vt:lpstr>
      <vt:lpstr>Club president guide</vt:lpstr>
      <vt:lpstr>You get to make a difference!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Jeff Hassman</cp:lastModifiedBy>
  <cp:revision>183</cp:revision>
  <cp:lastPrinted>2023-03-24T21:51:59Z</cp:lastPrinted>
  <dcterms:created xsi:type="dcterms:W3CDTF">2019-11-18T03:22:22Z</dcterms:created>
  <dcterms:modified xsi:type="dcterms:W3CDTF">2023-03-24T22:41:08Z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